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Default Extension="pict" ContentType="image/pict"/>
  <Override PartName="/ppt/slides/slide9.xml" ContentType="application/vnd.openxmlformats-officedocument.presentationml.slide+xml"/>
  <Override PartName="/ppt/embeddings/Microsoft_Equation12.bin" ContentType="application/vnd.openxmlformats-officedocument.oleObject"/>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embeddings/Microsoft_Equation7.bin" ContentType="application/vnd.openxmlformats-officedocument.oleObject"/>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embeddings/Microsoft_Equation3.bin" ContentType="application/vnd.openxmlformats-officedocument.oleObject"/>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embeddings/Microsoft_Equation8.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embeddings/Microsoft_Equation4.bin" ContentType="application/vnd.openxmlformats-officedocument.oleObject"/>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embeddings/Microsoft_Equation10.bin" ContentType="application/vnd.openxmlformats-officedocument.oleObject"/>
  <Override PartName="/ppt/slides/slide7.xml" ContentType="application/vnd.openxmlformats-officedocument.presentationml.slide+xml"/>
  <Override PartName="/ppt/embeddings/Microsoft_Equation9.bin" ContentType="application/vnd.openxmlformats-officedocument.oleObject"/>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embeddings/Microsoft_Equation5.bin" ContentType="application/vnd.openxmlformats-officedocument.oleObject"/>
  <Override PartName="/ppt/slideLayouts/slideLayout3.xml" ContentType="application/vnd.openxmlformats-officedocument.presentationml.slideLayout+xml"/>
  <Override PartName="/ppt/slides/slide24.xml" ContentType="application/vnd.openxmlformats-officedocument.presentationml.slide+xml"/>
  <Override PartName="/ppt/embeddings/Microsoft_Equation1.bin" ContentType="application/vnd.openxmlformats-officedocument.oleObject"/>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embeddings/Microsoft_Equation11.bin" ContentType="application/vnd.openxmlformats-officedocument.oleObject"/>
  <Override PartName="/ppt/slides/slide8.xml" ContentType="application/vnd.openxmlformats-officedocument.presentationml.slide+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embeddings/Microsoft_Equation6.bin" ContentType="application/vnd.openxmlformats-officedocument.oleObject"/>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embeddings/Microsoft_Equation2.bin" ContentType="application/vnd.openxmlformats-officedocument.oleObject"/>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27"/>
  </p:notesMasterIdLst>
  <p:handoutMasterIdLst>
    <p:handoutMasterId r:id="rId28"/>
  </p:handoutMasterIdLst>
  <p:sldIdLst>
    <p:sldId id="256" r:id="rId2"/>
    <p:sldId id="257" r:id="rId3"/>
    <p:sldId id="264" r:id="rId4"/>
    <p:sldId id="262" r:id="rId5"/>
    <p:sldId id="263" r:id="rId6"/>
    <p:sldId id="260" r:id="rId7"/>
    <p:sldId id="261" r:id="rId8"/>
    <p:sldId id="283" r:id="rId9"/>
    <p:sldId id="281" r:id="rId10"/>
    <p:sldId id="266" r:id="rId11"/>
    <p:sldId id="282" r:id="rId12"/>
    <p:sldId id="284" r:id="rId13"/>
    <p:sldId id="272" r:id="rId14"/>
    <p:sldId id="273" r:id="rId15"/>
    <p:sldId id="259" r:id="rId16"/>
    <p:sldId id="278" r:id="rId17"/>
    <p:sldId id="276" r:id="rId18"/>
    <p:sldId id="269" r:id="rId19"/>
    <p:sldId id="274" r:id="rId20"/>
    <p:sldId id="265" r:id="rId21"/>
    <p:sldId id="285" r:id="rId22"/>
    <p:sldId id="258" r:id="rId23"/>
    <p:sldId id="270" r:id="rId24"/>
    <p:sldId id="280" r:id="rId25"/>
    <p:sldId id="26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00"/>
    <a:srgbClr val="4B5C29"/>
    <a:srgbClr val="5C042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1535" autoAdjust="0"/>
    <p:restoredTop sz="86700" autoAdjust="0"/>
  </p:normalViewPr>
  <p:slideViewPr>
    <p:cSldViewPr>
      <p:cViewPr varScale="1">
        <p:scale>
          <a:sx n="92" d="100"/>
          <a:sy n="92" d="100"/>
        </p:scale>
        <p:origin x="-1552"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ict"/></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pict"/><Relationship Id="rId4" Type="http://schemas.openxmlformats.org/officeDocument/2006/relationships/image" Target="../media/image30.pict"/><Relationship Id="rId5" Type="http://schemas.openxmlformats.org/officeDocument/2006/relationships/image" Target="../media/image31.pict"/><Relationship Id="rId6" Type="http://schemas.openxmlformats.org/officeDocument/2006/relationships/image" Target="../media/image32.pict"/><Relationship Id="rId7" Type="http://schemas.openxmlformats.org/officeDocument/2006/relationships/image" Target="../media/image33.pict"/><Relationship Id="rId8" Type="http://schemas.openxmlformats.org/officeDocument/2006/relationships/image" Target="../media/image34.pict"/><Relationship Id="rId9" Type="http://schemas.openxmlformats.org/officeDocument/2006/relationships/image" Target="../media/image35.pict"/><Relationship Id="rId10" Type="http://schemas.openxmlformats.org/officeDocument/2006/relationships/image" Target="../media/image36.pict"/><Relationship Id="rId11" Type="http://schemas.openxmlformats.org/officeDocument/2006/relationships/image" Target="../media/image37.pict"/><Relationship Id="rId1" Type="http://schemas.openxmlformats.org/officeDocument/2006/relationships/image" Target="../media/image27.pict"/><Relationship Id="rId2" Type="http://schemas.openxmlformats.org/officeDocument/2006/relationships/image" Target="../media/image28.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jpeg"/><Relationship Id="rId3" Type="http://schemas.openxmlformats.org/officeDocument/2006/relationships/image" Target="../media/image2.jpeg"/></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4" name="Picture 6" descr="slide footer_green_378.jpg"/>
          <p:cNvPicPr>
            <a:picLocks noChangeAspect="1"/>
          </p:cNvPicPr>
          <p:nvPr/>
        </p:nvPicPr>
        <p:blipFill>
          <a:blip r:embed="rId2"/>
          <a:srcRect/>
          <a:stretch>
            <a:fillRect/>
          </a:stretch>
        </p:blipFill>
        <p:spPr bwMode="auto">
          <a:xfrm>
            <a:off x="0" y="8613775"/>
            <a:ext cx="9144000" cy="530225"/>
          </a:xfrm>
          <a:prstGeom prst="rect">
            <a:avLst/>
          </a:prstGeom>
          <a:noFill/>
          <a:ln w="9525">
            <a:noFill/>
            <a:miter lim="800000"/>
            <a:headEnd/>
            <a:tailEnd/>
          </a:ln>
        </p:spPr>
      </p:pic>
      <p:pic>
        <p:nvPicPr>
          <p:cNvPr id="13" name="Picture 4" descr="slide header_green_378.jpg"/>
          <p:cNvPicPr>
            <a:picLocks noChangeAspect="1"/>
          </p:cNvPicPr>
          <p:nvPr/>
        </p:nvPicPr>
        <p:blipFill>
          <a:blip r:embed="rId3"/>
          <a:srcRect/>
          <a:stretch>
            <a:fillRect/>
          </a:stretch>
        </p:blipFill>
        <p:spPr bwMode="auto">
          <a:xfrm>
            <a:off x="-2286000" y="0"/>
            <a:ext cx="9144000" cy="146050"/>
          </a:xfrm>
          <a:prstGeom prst="rect">
            <a:avLst/>
          </a:prstGeom>
          <a:noFill/>
          <a:ln w="9525">
            <a:noFill/>
            <a:miter lim="800000"/>
            <a:headEnd/>
            <a:tailEnd/>
          </a:ln>
        </p:spPr>
      </p:pic>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952999" y="152400"/>
            <a:ext cx="1903413" cy="304800"/>
          </a:xfrm>
          <a:prstGeom prst="rect">
            <a:avLst/>
          </a:prstGeom>
        </p:spPr>
        <p:txBody>
          <a:bodyPr vert="horz" lIns="91440" tIns="45720" rIns="91440" bIns="45720" rtlCol="0"/>
          <a:lstStyle>
            <a:lvl1pPr algn="r">
              <a:defRPr sz="1200"/>
            </a:lvl1pPr>
          </a:lstStyle>
          <a:p>
            <a:fld id="{80B18B65-4CBA-DB46-9D73-AD0C58E7BE22}" type="datetime1">
              <a:rPr lang="en-US" smtClean="0"/>
              <a:pPr/>
              <a:t>2/25/10</a:t>
            </a:fld>
            <a:endParaRPr lang="en-US"/>
          </a:p>
        </p:txBody>
      </p:sp>
      <p:sp>
        <p:nvSpPr>
          <p:cNvPr id="4" name="Footer Placeholder 3"/>
          <p:cNvSpPr>
            <a:spLocks noGrp="1"/>
          </p:cNvSpPr>
          <p:nvPr>
            <p:ph type="ftr" sz="quarter" idx="2"/>
          </p:nvPr>
        </p:nvSpPr>
        <p:spPr>
          <a:xfrm>
            <a:off x="762000" y="8610601"/>
            <a:ext cx="5486400" cy="228600"/>
          </a:xfrm>
          <a:prstGeom prst="rect">
            <a:avLst/>
          </a:prstGeom>
        </p:spPr>
        <p:txBody>
          <a:bodyPr vert="horz" lIns="91440" tIns="45720" rIns="91440" bIns="45720" rtlCol="0" anchor="b"/>
          <a:lstStyle>
            <a:lvl1pPr algn="l">
              <a:defRPr sz="1200"/>
            </a:lvl1pPr>
          </a:lstStyle>
          <a:p>
            <a:r>
              <a:rPr lang="en-US" smtClean="0"/>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3"/>
          </p:nvPr>
        </p:nvSpPr>
        <p:spPr>
          <a:xfrm>
            <a:off x="6324599" y="8685213"/>
            <a:ext cx="531813" cy="457200"/>
          </a:xfrm>
          <a:prstGeom prst="rect">
            <a:avLst/>
          </a:prstGeom>
        </p:spPr>
        <p:txBody>
          <a:bodyPr vert="horz" lIns="91440" tIns="45720" rIns="91440" bIns="45720" rtlCol="0" anchor="b"/>
          <a:lstStyle>
            <a:lvl1pPr algn="r">
              <a:defRPr sz="1200"/>
            </a:lvl1pPr>
          </a:lstStyle>
          <a:p>
            <a:fld id="{9CA05E24-A365-DF40-BF27-0C4D1E380F5C}" type="slidenum">
              <a:rPr lang="en-US" smtClean="0"/>
              <a:pPr/>
              <a:t>‹#›</a:t>
            </a:fld>
            <a:endParaRPr lang="en-US"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269693-4B73-3F4B-BE08-27CE2957F7EB}" type="datetime1">
              <a:rPr lang="en-US" smtClean="0"/>
              <a:pPr/>
              <a:t>2/25/10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Go to ”Insert (View) | Header and Footer" to add your organization, sponsor, meeting name here; then, click "Apply to All"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1A7F71-A600-874B-8C52-75C3F91F2DFD}"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www.llnl.gov/VisIt"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Abstract:  </a:t>
            </a:r>
            <a:r>
              <a:rPr lang="en-US" sz="1200" kern="1200" dirty="0" smtClean="0">
                <a:solidFill>
                  <a:schemeClr val="tx1"/>
                </a:solidFill>
                <a:latin typeface="+mn-lt"/>
                <a:ea typeface="+mn-ea"/>
                <a:cs typeface="+mn-cs"/>
              </a:rPr>
              <a:t>Full-device modeling of large test fusion reactors such as ITER requires the self-consistent coupling of codes simulating different physical processes.  The multi-institutional FACETS project is developing a </a:t>
            </a:r>
            <a:r>
              <a:rPr lang="en-US" sz="1200" kern="1200" dirty="0" err="1" smtClean="0">
                <a:solidFill>
                  <a:schemeClr val="tx1"/>
                </a:solidFill>
                <a:latin typeface="+mn-lt"/>
                <a:ea typeface="+mn-ea"/>
                <a:cs typeface="+mn-cs"/>
              </a:rPr>
              <a:t>multiphysics</a:t>
            </a:r>
            <a:r>
              <a:rPr lang="en-US" sz="1200" kern="1200" dirty="0" smtClean="0">
                <a:solidFill>
                  <a:schemeClr val="tx1"/>
                </a:solidFill>
                <a:latin typeface="+mn-lt"/>
                <a:ea typeface="+mn-ea"/>
                <a:cs typeface="+mn-cs"/>
              </a:rPr>
              <a:t>, parallel application that couples core and edge plasma simulations, along with transport and wall interactions.  We will discuss the design of FACETS software, including issues involved in developing concurrent component parallelism, and we will present preliminary results of coupled core-edge simulations.</a:t>
            </a:r>
            <a:endParaRPr lang="en-US" dirty="0"/>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p:nvPr>
        </p:nvSpPr>
        <p:spPr>
          <a:noFill/>
        </p:spPr>
        <p:txBody>
          <a:bodyPr/>
          <a:lstStyle/>
          <a:p>
            <a:pPr>
              <a:buFont typeface="Times New Roman" charset="0"/>
              <a:buNone/>
            </a:pPr>
            <a:fld id="{5DE0B030-442E-D04F-A73D-3E899406EEBB}" type="slidenum">
              <a:rPr lang="en-US">
                <a:latin typeface="Times New Roman" charset="0"/>
                <a:ea typeface="Arial Unicode MS" charset="0"/>
                <a:cs typeface="Arial Unicode MS" charset="0"/>
              </a:rPr>
              <a:pPr>
                <a:buFont typeface="Times New Roman" charset="0"/>
                <a:buNone/>
              </a:pPr>
              <a:t>25</a:t>
            </a:fld>
            <a:endParaRPr lang="en-US">
              <a:latin typeface="Times New Roman" charset="0"/>
              <a:ea typeface="Arial Unicode MS" charset="0"/>
              <a:cs typeface="Arial Unicode MS"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r>
              <a:rPr lang="en-US" dirty="0" smtClean="0"/>
              <a:t>The diagram shows the FACETS workflow. The left column shows the computational part of the workflow, and the right shows the visualization part of the workflow. </a:t>
            </a:r>
          </a:p>
          <a:p>
            <a:r>
              <a:rPr lang="en-US" dirty="0" smtClean="0"/>
              <a:t>The computations now typically begin from (fixed form) EQDSK files that contain magnetic data, such as the </a:t>
            </a:r>
            <a:r>
              <a:rPr lang="en-US" dirty="0" err="1" smtClean="0"/>
              <a:t>toroidal</a:t>
            </a:r>
            <a:r>
              <a:rPr lang="en-US" dirty="0" smtClean="0"/>
              <a:t> and </a:t>
            </a:r>
            <a:r>
              <a:rPr lang="en-US" dirty="0" err="1" smtClean="0"/>
              <a:t>poloidal</a:t>
            </a:r>
            <a:r>
              <a:rPr lang="en-US" dirty="0" smtClean="0"/>
              <a:t> fluxes, and profile information, such as temperatures and pressures. The </a:t>
            </a:r>
            <a:r>
              <a:rPr lang="en-US" dirty="0" err="1" smtClean="0"/>
              <a:t>fluxgrid</a:t>
            </a:r>
            <a:r>
              <a:rPr lang="en-US" dirty="0" smtClean="0"/>
              <a:t> code fits a precise equilibrium to this data and outputs flux-surface averaged values for the profiles along with the geometric data needed for solving the profile evolution equations. These are in the form of pre-file fragments, which can be assembled with other run definition data by the </a:t>
            </a:r>
            <a:r>
              <a:rPr lang="en-US" dirty="0" err="1" smtClean="0"/>
              <a:t>txpp</a:t>
            </a:r>
            <a:r>
              <a:rPr lang="en-US" dirty="0" smtClean="0"/>
              <a:t> preprocessors into the main FACETS input file. The framework reads this file, which contains information on the run, including which components are to be instantiated, and what input files they should read. The output of the simulation are self-describing HDF5 files from the FACETS framework, some of those files having been output by the components. </a:t>
            </a:r>
          </a:p>
          <a:p>
            <a:r>
              <a:rPr lang="en-US" dirty="0" smtClean="0"/>
              <a:t>To visualize the data, the profile data is combined with 2D geometry data by core2vsh5 to get the contours of the profiles in 2D. Edge data is already output in 2D on an unstructured mesh. All of the data is accompanied by </a:t>
            </a:r>
            <a:r>
              <a:rPr lang="en-US" dirty="0" err="1" smtClean="0"/>
              <a:t>VizSchema</a:t>
            </a:r>
            <a:r>
              <a:rPr lang="en-US" dirty="0" smtClean="0"/>
              <a:t> metadata, so that it is easily interpreted for visualization. For quick line plots, we use </a:t>
            </a:r>
            <a:r>
              <a:rPr lang="en-US" dirty="0" err="1" smtClean="0"/>
              <a:t>matplotlib</a:t>
            </a:r>
            <a:r>
              <a:rPr lang="en-US" dirty="0" smtClean="0"/>
              <a:t> (with Python). For high-quality visualizations we use </a:t>
            </a:r>
            <a:r>
              <a:rPr lang="en-US" dirty="0" smtClean="0">
                <a:hlinkClick r:id="rId3"/>
              </a:rPr>
              <a:t> VisIt</a:t>
            </a:r>
            <a:r>
              <a:rPr lang="en-US"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ITER:</a:t>
            </a:r>
            <a:r>
              <a:rPr lang="en-US" sz="1200" b="1"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The World's Largest </a:t>
            </a:r>
            <a:r>
              <a:rPr lang="en-US" sz="1200" b="0" kern="1200" dirty="0" err="1" smtClean="0">
                <a:solidFill>
                  <a:schemeClr val="tx1"/>
                </a:solidFill>
                <a:latin typeface="+mn-lt"/>
                <a:ea typeface="+mn-ea"/>
                <a:cs typeface="+mn-cs"/>
              </a:rPr>
              <a:t>Tokamak</a:t>
            </a:r>
            <a:r>
              <a:rPr lang="en-US" sz="1200" b="0" kern="1200" dirty="0" smtClean="0">
                <a:solidFill>
                  <a:schemeClr val="tx1"/>
                </a:solidFill>
                <a:latin typeface="+mn-lt"/>
                <a:ea typeface="+mn-ea"/>
                <a:cs typeface="+mn-cs"/>
              </a:rPr>
              <a:t>:  ITER is based on the '</a:t>
            </a:r>
            <a:r>
              <a:rPr lang="en-US" sz="1200" b="0" kern="1200" dirty="0" err="1" smtClean="0">
                <a:solidFill>
                  <a:schemeClr val="tx1"/>
                </a:solidFill>
                <a:latin typeface="+mn-lt"/>
                <a:ea typeface="+mn-ea"/>
                <a:cs typeface="+mn-cs"/>
              </a:rPr>
              <a:t>tokamak</a:t>
            </a:r>
            <a:r>
              <a:rPr lang="en-US" sz="1200" b="0" kern="1200" dirty="0" smtClean="0">
                <a:solidFill>
                  <a:schemeClr val="tx1"/>
                </a:solidFill>
                <a:latin typeface="+mn-lt"/>
                <a:ea typeface="+mn-ea"/>
                <a:cs typeface="+mn-cs"/>
              </a:rPr>
              <a:t>' concept of magnetic confinement, in which the plasma is contained in a doughnut-shape vacuum</a:t>
            </a:r>
            <a:r>
              <a:rPr lang="en-US" sz="1200" b="0" kern="1200" baseline="0" dirty="0" smtClean="0">
                <a:solidFill>
                  <a:schemeClr val="tx1"/>
                </a:solidFill>
                <a:latin typeface="+mn-lt"/>
                <a:ea typeface="+mn-ea"/>
                <a:cs typeface="+mn-cs"/>
              </a:rPr>
              <a:t> vessel.  The fuel (</a:t>
            </a:r>
            <a:r>
              <a:rPr lang="en-US" sz="1200" kern="1200" dirty="0" smtClean="0">
                <a:solidFill>
                  <a:schemeClr val="tx1"/>
                </a:solidFill>
                <a:latin typeface="+mn-lt"/>
                <a:ea typeface="+mn-ea"/>
                <a:cs typeface="+mn-cs"/>
              </a:rPr>
              <a:t>two Hydrogen isotopes Deuterium (D) and Tritium (T))</a:t>
            </a:r>
            <a:r>
              <a:rPr lang="en-US" sz="1200" b="0" kern="1200" baseline="0" dirty="0" smtClean="0">
                <a:solidFill>
                  <a:schemeClr val="tx1"/>
                </a:solidFill>
                <a:latin typeface="+mn-lt"/>
                <a:ea typeface="+mn-ea"/>
                <a:cs typeface="+mn-cs"/>
              </a:rPr>
              <a:t> is heated to temperatures in excess of 150 million degrees C, forming a hot plasma.  Strong magnetic fields are used to keep the plasma away from the walls; these are produced by superconducting coils surrounding the vessel, and by an electrical current driven through the plasma. </a:t>
            </a:r>
            <a:endParaRPr lang="en-US" b="0" dirty="0"/>
          </a:p>
        </p:txBody>
      </p:sp>
      <p:sp>
        <p:nvSpPr>
          <p:cNvPr id="4" name="Footer Placeholder 3"/>
          <p:cNvSpPr>
            <a:spLocks noGrp="1"/>
          </p:cNvSpPr>
          <p:nvPr>
            <p:ph type="ftr" sz="quarter" idx="10"/>
          </p:nvPr>
        </p:nvSpPr>
        <p:spPr/>
        <p:txBody>
          <a:bodyPr/>
          <a:lstStyle/>
          <a:p>
            <a:r>
              <a:rPr lang="en-US" smtClean="0"/>
              <a:t>Go to ”Insert (View) | Header and Footer" to add your organization, sponsor, meeting name here; then, click "Apply to All"</a:t>
            </a:r>
            <a:endParaRPr lang="en-US"/>
          </a:p>
        </p:txBody>
      </p:sp>
      <p:sp>
        <p:nvSpPr>
          <p:cNvPr id="5" name="Slide Number Placeholder 4"/>
          <p:cNvSpPr>
            <a:spLocks noGrp="1"/>
          </p:cNvSpPr>
          <p:nvPr>
            <p:ph type="sldNum" sz="quarter" idx="11"/>
          </p:nvPr>
        </p:nvSpPr>
        <p:spPr/>
        <p:txBody>
          <a:bodyPr/>
          <a:lstStyle/>
          <a:p>
            <a:fld id="{BB1A7F71-A600-874B-8C52-75C3F91F2DF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B95533D-6245-7C4D-B9EC-8F5098DDED79}" type="slidenum">
              <a:rPr lang="en-US"/>
              <a:pPr/>
              <a:t>5</a:t>
            </a:fld>
            <a:endParaRPr lang="en-US"/>
          </a:p>
        </p:txBody>
      </p:sp>
      <p:sp>
        <p:nvSpPr>
          <p:cNvPr id="20483" name="Rectangle 2"/>
          <p:cNvSpPr>
            <a:spLocks noGrp="1" noRot="1" noChangeAspect="1" noChangeArrowheads="1" noTextEdit="1"/>
          </p:cNvSpPr>
          <p:nvPr>
            <p:ph type="sldImg"/>
          </p:nvPr>
        </p:nvSpPr>
        <p:spPr>
          <a:xfrm>
            <a:off x="1100138" y="676275"/>
            <a:ext cx="4610100" cy="3457575"/>
          </a:xfrm>
          <a:solidFill>
            <a:srgbClr val="FFFFFF"/>
          </a:solidFill>
          <a:ln/>
        </p:spPr>
      </p:sp>
      <p:sp>
        <p:nvSpPr>
          <p:cNvPr id="20484" name="Rectangle 3"/>
          <p:cNvSpPr>
            <a:spLocks noGrp="1" noChangeArrowheads="1"/>
          </p:cNvSpPr>
          <p:nvPr>
            <p:ph type="body" idx="1"/>
          </p:nvPr>
        </p:nvSpPr>
        <p:spPr>
          <a:xfrm>
            <a:off x="896938" y="6292850"/>
            <a:ext cx="1131887" cy="263525"/>
          </a:xfrm>
          <a:solidFill>
            <a:srgbClr val="FFFFFF"/>
          </a:solidFill>
          <a:ln>
            <a:solidFill>
              <a:srgbClr val="000000"/>
            </a:solidFill>
          </a:ln>
        </p:spPr>
        <p:txBody>
          <a:bodyPr lIns="86493" tIns="43247" rIns="86493" bIns="43247"/>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8435" name="Text Box 3"/>
          <p:cNvSpPr>
            <a:spLocks noGrp="1" noChangeArrowheads="1"/>
          </p:cNvSpPr>
          <p:nvPr>
            <p:ph type="body"/>
          </p:nvPr>
        </p:nvSpPr>
        <p:spPr>
          <a:xfrm>
            <a:off x="914400" y="4343400"/>
            <a:ext cx="5006975" cy="4095750"/>
          </a:xfrm>
          <a:noFill/>
          <a:ln>
            <a:solidFill>
              <a:srgbClr val="000000"/>
            </a:solidFill>
          </a:ln>
        </p:spPr>
        <p:txBody>
          <a:bodyPr wrap="none" anchor="ctr"/>
          <a:lstStyle/>
          <a:p>
            <a:endParaRPr lang="en-US">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00355" name="Text Box 3"/>
          <p:cNvSpPr>
            <a:spLocks noGrp="1" noChangeArrowheads="1"/>
          </p:cNvSpPr>
          <p:nvPr>
            <p:ph type="body"/>
          </p:nvPr>
        </p:nvSpPr>
        <p:spPr>
          <a:xfrm>
            <a:off x="914400" y="4343400"/>
            <a:ext cx="5006975" cy="4095750"/>
          </a:xfrm>
          <a:noFill/>
          <a:ln>
            <a:solidFill>
              <a:srgbClr val="000000"/>
            </a:solidFill>
          </a:ln>
        </p:spPr>
        <p:txBody>
          <a:bodyPr wrap="none" anchor="ctr"/>
          <a:lstStyle/>
          <a:p>
            <a:endParaRPr lang="en-US">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xfrm>
            <a:off x="1144588" y="685800"/>
            <a:ext cx="4562475" cy="3422650"/>
          </a:xfrm>
          <a:ln/>
        </p:spPr>
      </p:sp>
      <p:sp>
        <p:nvSpPr>
          <p:cNvPr id="33795" name="Notes Placeholder 2"/>
          <p:cNvSpPr>
            <a:spLocks noGrp="1"/>
          </p:cNvSpPr>
          <p:nvPr>
            <p:ph type="body" idx="1"/>
          </p:nvPr>
        </p:nvSpPr>
        <p:spPr>
          <a:noFill/>
          <a:ln/>
        </p:spPr>
        <p:txBody>
          <a:bodyPr/>
          <a:lstStyle/>
          <a:p>
            <a:endParaRPr lang="en-US">
              <a:ea typeface="ＭＳ Ｐゴシック" charset="-128"/>
              <a:cs typeface="ＭＳ Ｐゴシック" charset="-128"/>
            </a:endParaRPr>
          </a:p>
        </p:txBody>
      </p:sp>
      <p:sp>
        <p:nvSpPr>
          <p:cNvPr id="33796" name="Slide Number Placeholder 3"/>
          <p:cNvSpPr>
            <a:spLocks noGrp="1"/>
          </p:cNvSpPr>
          <p:nvPr>
            <p:ph type="sldNum" sz="quarter"/>
          </p:nvPr>
        </p:nvSpPr>
        <p:spPr>
          <a:noFill/>
        </p:spPr>
        <p:txBody>
          <a:bodyPr/>
          <a:lstStyle/>
          <a:p>
            <a:fld id="{A18556DC-89C9-D04F-8DEE-7221E9E948C9}" type="slidenum">
              <a:rPr lang="en-US" smtClean="0"/>
              <a:pPr/>
              <a:t>16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2" name="Slide Image Placeholder 1"/>
          <p:cNvSpPr>
            <a:spLocks noGrp="1" noRot="1" noChangeAspect="1"/>
          </p:cNvSpPr>
          <p:nvPr>
            <p:ph type="sldImg"/>
          </p:nvPr>
        </p:nvSpPr>
        <p:spPr>
          <a:ln/>
        </p:spPr>
      </p:sp>
      <p:sp>
        <p:nvSpPr>
          <p:cNvPr id="138243" name="Notes Placeholder 2"/>
          <p:cNvSpPr>
            <a:spLocks noGrp="1"/>
          </p:cNvSpPr>
          <p:nvPr>
            <p:ph type="body" idx="1"/>
          </p:nvPr>
        </p:nvSpPr>
        <p:spPr>
          <a:noFill/>
          <a:ln/>
        </p:spPr>
        <p:txBody>
          <a:bodyPr/>
          <a:lstStyle/>
          <a:p>
            <a:endParaRPr lang="en-US">
              <a:ea typeface="ＭＳ Ｐゴシック" charset="-128"/>
              <a:cs typeface="ＭＳ Ｐゴシック" charset="-128"/>
            </a:endParaRPr>
          </a:p>
        </p:txBody>
      </p:sp>
      <p:sp>
        <p:nvSpPr>
          <p:cNvPr id="138244" name="Date Placeholder 3"/>
          <p:cNvSpPr>
            <a:spLocks noGrp="1"/>
          </p:cNvSpPr>
          <p:nvPr>
            <p:ph type="dt" sz="quarter"/>
          </p:nvPr>
        </p:nvSpPr>
        <p:spPr>
          <a:noFill/>
        </p:spPr>
        <p:txBody>
          <a:bodyPr/>
          <a:lstStyle/>
          <a:p>
            <a:r>
              <a:rPr lang="en-US" smtClean="0"/>
              <a:t>12/03/09</a:t>
            </a:r>
          </a:p>
        </p:txBody>
      </p:sp>
      <p:sp>
        <p:nvSpPr>
          <p:cNvPr id="138245" name="Slide Number Placeholder 4"/>
          <p:cNvSpPr>
            <a:spLocks noGrp="1"/>
          </p:cNvSpPr>
          <p:nvPr>
            <p:ph type="sldNum" sz="quarter"/>
          </p:nvPr>
        </p:nvSpPr>
        <p:spPr>
          <a:noFill/>
        </p:spPr>
        <p:txBody>
          <a:bodyPr/>
          <a:lstStyle/>
          <a:p>
            <a:pPr>
              <a:buFont typeface="Times New Roman" charset="0"/>
              <a:buNone/>
            </a:pPr>
            <a:fld id="{4C5F9FCC-D05E-6847-9185-F93F13A51612}" type="slidenum">
              <a:rPr lang="en-US" smtClean="0">
                <a:latin typeface="Times New Roman" charset="0"/>
                <a:ea typeface="Arial Unicode MS" charset="0"/>
                <a:cs typeface="Arial Unicode MS" charset="0"/>
              </a:rPr>
              <a:pPr>
                <a:buFont typeface="Times New Roman" charset="0"/>
                <a:buNone/>
              </a:pPr>
              <a:t>18</a:t>
            </a:fld>
            <a:endParaRPr lang="en-US" smtClean="0">
              <a:latin typeface="Times New Roman" charset="0"/>
              <a:ea typeface="Arial Unicode MS" charset="0"/>
              <a:cs typeface="Arial Unicode M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26627" name="Text Box 3"/>
          <p:cNvSpPr>
            <a:spLocks noGrp="1" noChangeArrowheads="1"/>
          </p:cNvSpPr>
          <p:nvPr>
            <p:ph type="body"/>
          </p:nvPr>
        </p:nvSpPr>
        <p:spPr>
          <a:xfrm>
            <a:off x="914400" y="4343400"/>
            <a:ext cx="5024438" cy="4119563"/>
          </a:xfrm>
          <a:solidFill>
            <a:srgbClr val="FFFFFF"/>
          </a:solidFill>
          <a:ln w="9360">
            <a:solidFill>
              <a:srgbClr val="000000"/>
            </a:solidFill>
          </a:ln>
        </p:spPr>
        <p:txBody>
          <a:bodyPr wrap="none" anchor="ctr"/>
          <a:lstStyle/>
          <a:p>
            <a:r>
              <a:rPr lang="en-US" smtClean="0"/>
              <a:t>Uedge calculates 2d plasma and neutral gas profiles over long equilibrium scales</a:t>
            </a:r>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Slide Image Placeholder 1"/>
          <p:cNvSpPr>
            <a:spLocks noGrp="1" noRot="1" noChangeAspect="1"/>
          </p:cNvSpPr>
          <p:nvPr>
            <p:ph type="sldImg"/>
          </p:nvPr>
        </p:nvSpPr>
        <p:spPr>
          <a:ln/>
        </p:spPr>
      </p:sp>
      <p:sp>
        <p:nvSpPr>
          <p:cNvPr id="136195" name="Notes Placeholder 2"/>
          <p:cNvSpPr>
            <a:spLocks noGrp="1"/>
          </p:cNvSpPr>
          <p:nvPr>
            <p:ph type="body" idx="1"/>
          </p:nvPr>
        </p:nvSpPr>
        <p:spPr>
          <a:noFill/>
          <a:ln/>
        </p:spPr>
        <p:txBody>
          <a:bodyPr/>
          <a:lstStyle/>
          <a:p>
            <a:r>
              <a:rPr lang="en-US" dirty="0" smtClean="0">
                <a:ea typeface="ＭＳ Ｐゴシック" charset="-128"/>
                <a:cs typeface="ＭＳ Ｐゴシック" charset="-128"/>
              </a:rPr>
              <a:t>Blue dashed line:  core ends, transition from 1D to 2D</a:t>
            </a:r>
          </a:p>
          <a:p>
            <a:r>
              <a:rPr lang="en-US" dirty="0" smtClean="0">
                <a:ea typeface="ＭＳ Ｐゴシック" charset="-128"/>
                <a:cs typeface="ＭＳ Ｐゴシック" charset="-128"/>
              </a:rPr>
              <a:t>Green dashed line: </a:t>
            </a:r>
            <a:r>
              <a:rPr lang="en-US" dirty="0" err="1" smtClean="0">
                <a:ea typeface="ＭＳ Ｐゴシック" charset="-128"/>
                <a:cs typeface="ＭＳ Ｐゴシック" charset="-128"/>
              </a:rPr>
              <a:t>separatrix</a:t>
            </a:r>
            <a:r>
              <a:rPr lang="en-US" dirty="0" smtClean="0">
                <a:ea typeface="ＭＳ Ｐゴシック" charset="-128"/>
                <a:cs typeface="ＭＳ Ｐゴシック" charset="-128"/>
              </a:rPr>
              <a:t>: last closed flux surface</a:t>
            </a:r>
          </a:p>
          <a:p>
            <a:r>
              <a:rPr lang="en-US" dirty="0" smtClean="0">
                <a:ea typeface="ＭＳ Ｐゴシック" charset="-128"/>
                <a:cs typeface="ＭＳ Ｐゴシック" charset="-128"/>
              </a:rPr>
              <a:t>Right of </a:t>
            </a:r>
            <a:r>
              <a:rPr lang="en-US" dirty="0" err="1" smtClean="0">
                <a:ea typeface="ＭＳ Ｐゴシック" charset="-128"/>
                <a:cs typeface="ＭＳ Ｐゴシック" charset="-128"/>
              </a:rPr>
              <a:t>separatrix</a:t>
            </a:r>
            <a:r>
              <a:rPr lang="en-US" dirty="0" smtClean="0">
                <a:ea typeface="ＭＳ Ｐゴシック" charset="-128"/>
                <a:cs typeface="ＭＳ Ｐゴシック" charset="-128"/>
              </a:rPr>
              <a:t>: lots</a:t>
            </a:r>
            <a:r>
              <a:rPr lang="en-US" baseline="0" dirty="0" smtClean="0">
                <a:ea typeface="ＭＳ Ｐゴシック" charset="-128"/>
                <a:cs typeface="ＭＳ Ｐゴシック" charset="-128"/>
              </a:rPr>
              <a:t> of 2D variations; left of </a:t>
            </a:r>
            <a:r>
              <a:rPr lang="en-US" baseline="0" dirty="0" err="1" smtClean="0">
                <a:ea typeface="ＭＳ Ｐゴシック" charset="-128"/>
                <a:cs typeface="ＭＳ Ｐゴシック" charset="-128"/>
              </a:rPr>
              <a:t>separatrix</a:t>
            </a:r>
            <a:r>
              <a:rPr lang="en-US" baseline="0" dirty="0" smtClean="0">
                <a:ea typeface="ＭＳ Ｐゴシック" charset="-128"/>
                <a:cs typeface="ＭＳ Ｐゴシック" charset="-128"/>
              </a:rPr>
              <a:t>:  transition between 1D and 2D behavior</a:t>
            </a:r>
          </a:p>
          <a:p>
            <a:endParaRPr lang="en-US" dirty="0">
              <a:ea typeface="ＭＳ Ｐゴシック" charset="-128"/>
              <a:cs typeface="ＭＳ Ｐゴシック" charset="-128"/>
            </a:endParaRPr>
          </a:p>
        </p:txBody>
      </p:sp>
      <p:sp>
        <p:nvSpPr>
          <p:cNvPr id="136196" name="Date Placeholder 3"/>
          <p:cNvSpPr>
            <a:spLocks noGrp="1"/>
          </p:cNvSpPr>
          <p:nvPr>
            <p:ph type="dt" sz="quarter"/>
          </p:nvPr>
        </p:nvSpPr>
        <p:spPr>
          <a:noFill/>
        </p:spPr>
        <p:txBody>
          <a:bodyPr/>
          <a:lstStyle/>
          <a:p>
            <a:r>
              <a:rPr lang="en-US" smtClean="0"/>
              <a:t>12/03/09</a:t>
            </a:r>
          </a:p>
        </p:txBody>
      </p:sp>
      <p:sp>
        <p:nvSpPr>
          <p:cNvPr id="136197" name="Slide Number Placeholder 4"/>
          <p:cNvSpPr>
            <a:spLocks noGrp="1"/>
          </p:cNvSpPr>
          <p:nvPr>
            <p:ph type="sldNum" sz="quarter"/>
          </p:nvPr>
        </p:nvSpPr>
        <p:spPr>
          <a:noFill/>
        </p:spPr>
        <p:txBody>
          <a:bodyPr/>
          <a:lstStyle/>
          <a:p>
            <a:pPr>
              <a:buFont typeface="Times New Roman" charset="0"/>
              <a:buNone/>
            </a:pPr>
            <a:fld id="{B79E40E7-6556-5C43-8664-D8BE60BF3CA6}" type="slidenum">
              <a:rPr lang="en-US" smtClean="0">
                <a:latin typeface="Times New Roman" charset="0"/>
                <a:ea typeface="Arial Unicode MS" charset="0"/>
                <a:cs typeface="Arial Unicode MS" charset="0"/>
              </a:rPr>
              <a:pPr>
                <a:buFont typeface="Times New Roman" charset="0"/>
                <a:buNone/>
              </a:pPr>
              <a:t>22</a:t>
            </a:fld>
            <a:endParaRPr lang="en-US" smtClean="0">
              <a:latin typeface="Times New Roman" charset="0"/>
              <a:ea typeface="Arial Unicode MS" charset="0"/>
              <a:cs typeface="Arial Unicode M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85838" y="1671638"/>
            <a:ext cx="7696200" cy="1069975"/>
          </a:xfrm>
        </p:spPr>
        <p:txBody>
          <a:bodyPr/>
          <a:lstStyle>
            <a:lvl1pPr>
              <a:defRPr sz="300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985838" y="3125788"/>
            <a:ext cx="6400800" cy="1752600"/>
          </a:xfrm>
        </p:spPr>
        <p:txBody>
          <a:bodyPr/>
          <a:lstStyle>
            <a:lvl1pPr marL="0" indent="0">
              <a:buFont typeface="Wingdings" pitchFamily="2" charset="2"/>
              <a:buNone/>
              <a:defRPr/>
            </a:lvl1pPr>
          </a:lstStyle>
          <a:p>
            <a:r>
              <a:rPr lang="en-US" dirty="0" smtClean="0"/>
              <a:t>Click to edit Master subtitle style</a:t>
            </a:r>
            <a:endParaRPr lang="en-US" dirty="0"/>
          </a:p>
        </p:txBody>
      </p:sp>
      <p:pic>
        <p:nvPicPr>
          <p:cNvPr id="3080" name="Picture 7" descr="doe_black.jpg"/>
          <p:cNvPicPr>
            <a:picLocks noChangeAspect="1"/>
          </p:cNvPicPr>
          <p:nvPr/>
        </p:nvPicPr>
        <p:blipFill>
          <a:blip r:embed="rId2" cstate="print"/>
          <a:srcRect/>
          <a:stretch>
            <a:fillRect/>
          </a:stretch>
        </p:blipFill>
        <p:spPr bwMode="auto">
          <a:xfrm>
            <a:off x="7954963" y="6456363"/>
            <a:ext cx="960437" cy="231775"/>
          </a:xfrm>
          <a:prstGeom prst="rect">
            <a:avLst/>
          </a:prstGeom>
          <a:noFill/>
          <a:ln w="9525">
            <a:noFill/>
            <a:miter lim="800000"/>
            <a:headEnd/>
            <a:tailEnd/>
          </a:ln>
        </p:spPr>
      </p:pic>
      <p:pic>
        <p:nvPicPr>
          <p:cNvPr id="11" name="Picture 4" descr="title header_green_378.jpg"/>
          <p:cNvPicPr>
            <a:picLocks noChangeAspect="1"/>
          </p:cNvPicPr>
          <p:nvPr userDrawn="1"/>
        </p:nvPicPr>
        <p:blipFill>
          <a:blip r:embed="rId3"/>
          <a:srcRect/>
          <a:stretch>
            <a:fillRect/>
          </a:stretch>
        </p:blipFill>
        <p:spPr bwMode="auto">
          <a:xfrm>
            <a:off x="0" y="0"/>
            <a:ext cx="9144000" cy="1096963"/>
          </a:xfrm>
          <a:prstGeom prst="rect">
            <a:avLst/>
          </a:prstGeom>
          <a:noFill/>
          <a:ln w="9525">
            <a:noFill/>
            <a:miter lim="800000"/>
            <a:headEnd/>
            <a:tailEnd/>
          </a:ln>
        </p:spPr>
      </p:pic>
      <p:pic>
        <p:nvPicPr>
          <p:cNvPr id="12" name="Picture 6" descr="title footer_green_378.jpg"/>
          <p:cNvPicPr>
            <a:picLocks noChangeAspect="1"/>
          </p:cNvPicPr>
          <p:nvPr userDrawn="1"/>
        </p:nvPicPr>
        <p:blipFill>
          <a:blip r:embed="rId4"/>
          <a:srcRect/>
          <a:stretch>
            <a:fillRect/>
          </a:stretch>
        </p:blipFill>
        <p:spPr bwMode="auto">
          <a:xfrm>
            <a:off x="0" y="6794500"/>
            <a:ext cx="9144000" cy="635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42852378-EEF0-9E42-8B37-A8125C263097}" type="datetime1">
              <a:rPr lang="en-US" smtClean="0"/>
              <a:pPr/>
              <a:t>2/25/10</a:t>
            </a:fld>
            <a:endParaRPr lang="en-US"/>
          </a:p>
        </p:txBody>
      </p:sp>
      <p:sp>
        <p:nvSpPr>
          <p:cNvPr id="5" name="Footer Placeholder 4"/>
          <p:cNvSpPr>
            <a:spLocks noGrp="1"/>
          </p:cNvSpPr>
          <p:nvPr>
            <p:ph type="ftr" sz="quarter" idx="11"/>
          </p:nvPr>
        </p:nvSpPr>
        <p:spPr/>
        <p:txBody>
          <a:bodyPr/>
          <a:lstStyle>
            <a:lvl1pPr>
              <a:defRPr/>
            </a:lvl1pPr>
          </a:lstStyle>
          <a:p>
            <a:r>
              <a:rPr lang="en-US" smtClean="0"/>
              <a:t>L. C. McInnes, SIAM Conference on Parallel Processing for Scientific Computing, Feb 25, 2010</a:t>
            </a:r>
            <a:endParaRPr lang="en-US"/>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2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32FD430B-D110-2941-88ED-2CD06226CDFA}" type="datetime1">
              <a:rPr lang="en-US" smtClean="0"/>
              <a:pPr/>
              <a:t>2/25/10</a:t>
            </a:fld>
            <a:endParaRPr lang="en-US"/>
          </a:p>
        </p:txBody>
      </p:sp>
      <p:sp>
        <p:nvSpPr>
          <p:cNvPr id="5" name="Footer Placeholder 4"/>
          <p:cNvSpPr>
            <a:spLocks noGrp="1"/>
          </p:cNvSpPr>
          <p:nvPr>
            <p:ph type="ftr" sz="quarter" idx="11"/>
          </p:nvPr>
        </p:nvSpPr>
        <p:spPr/>
        <p:txBody>
          <a:bodyPr/>
          <a:lstStyle>
            <a:lvl1pPr>
              <a:defRPr/>
            </a:lvl1pPr>
          </a:lstStyle>
          <a:p>
            <a:r>
              <a:rPr lang="en-US" smtClean="0"/>
              <a:t>L. C. McInnes, SIAM Conference on Parallel Processing for Scientific Computing, Feb 25, 2010</a:t>
            </a:r>
            <a:endParaRPr lang="en-US"/>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446D76BB-5F1E-284B-AE05-F08E9919DC4B}" type="datetime1">
              <a:rPr lang="en-US" smtClean="0"/>
              <a:pPr/>
              <a:t>2/25/10</a:t>
            </a:fld>
            <a:endParaRPr lang="en-US"/>
          </a:p>
        </p:txBody>
      </p:sp>
      <p:sp>
        <p:nvSpPr>
          <p:cNvPr id="5" name="Footer Placeholder 4"/>
          <p:cNvSpPr>
            <a:spLocks noGrp="1"/>
          </p:cNvSpPr>
          <p:nvPr>
            <p:ph type="ftr" sz="quarter" idx="11"/>
          </p:nvPr>
        </p:nvSpPr>
        <p:spPr/>
        <p:txBody>
          <a:bodyPr/>
          <a:lstStyle>
            <a:lvl1pPr>
              <a:defRPr/>
            </a:lvl1pPr>
          </a:lstStyle>
          <a:p>
            <a:r>
              <a:rPr lang="en-US" smtClean="0"/>
              <a:t>L. C. McInnes, SIAM Conference on Parallel Processing for Scientific Computing, Feb 25, 2010</a:t>
            </a:r>
            <a:endParaRPr lang="en-US"/>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lstStyle>
            <a:lvl1pPr algn="l">
              <a:defRPr sz="3000" b="1" cap="none" baseline="0"/>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fld id="{9ABDB3A6-D807-1C41-B915-349F2E0C2886}" type="datetime1">
              <a:rPr lang="en-US" smtClean="0"/>
              <a:pPr/>
              <a:t>2/25/10</a:t>
            </a:fld>
            <a:endParaRPr lang="en-US"/>
          </a:p>
        </p:txBody>
      </p:sp>
      <p:sp>
        <p:nvSpPr>
          <p:cNvPr id="5" name="Footer Placeholder 4"/>
          <p:cNvSpPr>
            <a:spLocks noGrp="1"/>
          </p:cNvSpPr>
          <p:nvPr>
            <p:ph type="ftr" sz="quarter" idx="11"/>
          </p:nvPr>
        </p:nvSpPr>
        <p:spPr/>
        <p:txBody>
          <a:bodyPr/>
          <a:lstStyle>
            <a:lvl1pPr>
              <a:defRPr/>
            </a:lvl1pPr>
          </a:lstStyle>
          <a:p>
            <a:r>
              <a:rPr lang="en-US" smtClean="0"/>
              <a:t>L. C. McInnes, SIAM Conference on Parallel Processing for Scientific Computing, Feb 25, 2010</a:t>
            </a:r>
            <a:endParaRPr lang="en-US"/>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1800"/>
            </a:lvl1pPr>
            <a:lvl2pPr>
              <a:defRPr sz="1600"/>
            </a:lvl2pPr>
            <a:lvl3pPr>
              <a:defRPr sz="1400"/>
            </a:lvl3pPr>
            <a:lvl4pPr>
              <a:defRPr sz="1400"/>
            </a:lvl4pPr>
            <a:lvl5pPr>
              <a:defRPr sz="1400" u="none"/>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fld id="{094CC018-EFCD-3940-A535-6CEAD32A4CE7}" type="datetime1">
              <a:rPr lang="en-US" smtClean="0"/>
              <a:pPr/>
              <a:t>2/25/10</a:t>
            </a:fld>
            <a:endParaRPr lang="en-US"/>
          </a:p>
        </p:txBody>
      </p:sp>
      <p:sp>
        <p:nvSpPr>
          <p:cNvPr id="6" name="Footer Placeholder 5"/>
          <p:cNvSpPr>
            <a:spLocks noGrp="1"/>
          </p:cNvSpPr>
          <p:nvPr>
            <p:ph type="ftr" sz="quarter" idx="11"/>
          </p:nvPr>
        </p:nvSpPr>
        <p:spPr/>
        <p:txBody>
          <a:bodyPr/>
          <a:lstStyle>
            <a:lvl1pPr>
              <a:defRPr/>
            </a:lvl1pPr>
          </a:lstStyle>
          <a:p>
            <a:r>
              <a:rPr lang="en-US" smtClean="0"/>
              <a:t>L. C. McInnes, SIAM Conference on Parallel Processing for Scientific Computing, Feb 25, 2010</a:t>
            </a:r>
            <a:endParaRPr lang="en-US"/>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fld id="{9E5A4227-D753-1D41-B5F1-B4FE9A5C0F70}" type="datetime1">
              <a:rPr lang="en-US" smtClean="0"/>
              <a:pPr/>
              <a:t>2/25/10</a:t>
            </a:fld>
            <a:endParaRPr lang="en-US"/>
          </a:p>
        </p:txBody>
      </p:sp>
      <p:sp>
        <p:nvSpPr>
          <p:cNvPr id="8" name="Footer Placeholder 7"/>
          <p:cNvSpPr>
            <a:spLocks noGrp="1"/>
          </p:cNvSpPr>
          <p:nvPr>
            <p:ph type="ftr" sz="quarter" idx="11"/>
          </p:nvPr>
        </p:nvSpPr>
        <p:spPr/>
        <p:txBody>
          <a:bodyPr/>
          <a:lstStyle>
            <a:lvl1pPr>
              <a:defRPr/>
            </a:lvl1pPr>
          </a:lstStyle>
          <a:p>
            <a:r>
              <a:rPr lang="en-US" smtClean="0"/>
              <a:t>L. C. McInnes, SIAM Conference on Parallel Processing for Scientific Computing, Feb 25, 2010</a:t>
            </a:r>
            <a:endParaRPr lang="en-US"/>
          </a:p>
        </p:txBody>
      </p:sp>
      <p:sp>
        <p:nvSpPr>
          <p:cNvPr id="9" name="Slide Number Placeholder 8"/>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fld id="{F6ED14B9-72F2-1846-B123-8A86D1FEB8AE}" type="datetime1">
              <a:rPr lang="en-US" smtClean="0"/>
              <a:pPr/>
              <a:t>2/25/10</a:t>
            </a:fld>
            <a:endParaRPr lang="en-US"/>
          </a:p>
        </p:txBody>
      </p:sp>
      <p:sp>
        <p:nvSpPr>
          <p:cNvPr id="4" name="Footer Placeholder 3"/>
          <p:cNvSpPr>
            <a:spLocks noGrp="1"/>
          </p:cNvSpPr>
          <p:nvPr>
            <p:ph type="ftr" sz="quarter" idx="11"/>
          </p:nvPr>
        </p:nvSpPr>
        <p:spPr/>
        <p:txBody>
          <a:bodyPr/>
          <a:lstStyle>
            <a:lvl1pPr>
              <a:defRPr/>
            </a:lvl1pPr>
          </a:lstStyle>
          <a:p>
            <a:r>
              <a:rPr lang="en-US" smtClean="0"/>
              <a:t>L. C. McInnes, SIAM Conference on Parallel Processing for Scientific Computing, Feb 25, 2010</a:t>
            </a:r>
            <a:endParaRPr lang="en-US"/>
          </a:p>
        </p:txBody>
      </p:sp>
      <p:sp>
        <p:nvSpPr>
          <p:cNvPr id="5" name="Slide Number Placeholder 4"/>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1743359-205E-F749-8912-1CEAF6FE5C8E}" type="datetime1">
              <a:rPr lang="en-US" smtClean="0"/>
              <a:pPr/>
              <a:t>2/25/10</a:t>
            </a:fld>
            <a:endParaRPr lang="en-US"/>
          </a:p>
        </p:txBody>
      </p:sp>
      <p:sp>
        <p:nvSpPr>
          <p:cNvPr id="3" name="Footer Placeholder 2"/>
          <p:cNvSpPr>
            <a:spLocks noGrp="1"/>
          </p:cNvSpPr>
          <p:nvPr>
            <p:ph type="ftr" sz="quarter" idx="11"/>
          </p:nvPr>
        </p:nvSpPr>
        <p:spPr/>
        <p:txBody>
          <a:bodyPr/>
          <a:lstStyle>
            <a:lvl1pPr>
              <a:defRPr/>
            </a:lvl1pPr>
          </a:lstStyle>
          <a:p>
            <a:r>
              <a:rPr lang="en-US" smtClean="0"/>
              <a:t>L. C. McInnes, SIAM Conference on Parallel Processing for Scientific Computing, Feb 25, 2010</a:t>
            </a:r>
            <a:endParaRPr lang="en-US"/>
          </a:p>
        </p:txBody>
      </p:sp>
      <p:sp>
        <p:nvSpPr>
          <p:cNvPr id="4" name="Slide Number Placeholder 3"/>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79550"/>
          </a:xfrm>
        </p:spPr>
        <p:txBody>
          <a:bodyPr anchor="t"/>
          <a:lstStyle>
            <a:lvl1pPr algn="l">
              <a:defRPr sz="2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752601"/>
            <a:ext cx="3008313" cy="4419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fld id="{5F77DA77-2E6D-564D-9C2C-9E967E98C039}" type="datetime1">
              <a:rPr lang="en-US" smtClean="0"/>
              <a:pPr/>
              <a:t>2/25/10</a:t>
            </a:fld>
            <a:endParaRPr lang="en-US"/>
          </a:p>
        </p:txBody>
      </p:sp>
      <p:sp>
        <p:nvSpPr>
          <p:cNvPr id="6" name="Footer Placeholder 5"/>
          <p:cNvSpPr>
            <a:spLocks noGrp="1"/>
          </p:cNvSpPr>
          <p:nvPr>
            <p:ph type="ftr" sz="quarter" idx="11"/>
          </p:nvPr>
        </p:nvSpPr>
        <p:spPr/>
        <p:txBody>
          <a:bodyPr/>
          <a:lstStyle>
            <a:lvl1pPr>
              <a:defRPr/>
            </a:lvl1pPr>
          </a:lstStyle>
          <a:p>
            <a:r>
              <a:rPr lang="en-US" smtClean="0"/>
              <a:t>L. C. McInnes, SIAM Conference on Parallel Processing for Scientific Computing, Feb 25, 2010</a:t>
            </a:r>
            <a:endParaRPr lang="en-US"/>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6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fld id="{6E52EC42-70E8-BE40-AE1E-BBE4ADC4B241}" type="datetime1">
              <a:rPr lang="en-US" smtClean="0"/>
              <a:pPr/>
              <a:t>2/25/10</a:t>
            </a:fld>
            <a:endParaRPr lang="en-US"/>
          </a:p>
        </p:txBody>
      </p:sp>
      <p:sp>
        <p:nvSpPr>
          <p:cNvPr id="6" name="Footer Placeholder 5"/>
          <p:cNvSpPr>
            <a:spLocks noGrp="1"/>
          </p:cNvSpPr>
          <p:nvPr>
            <p:ph type="ftr" sz="quarter" idx="11"/>
          </p:nvPr>
        </p:nvSpPr>
        <p:spPr/>
        <p:txBody>
          <a:bodyPr/>
          <a:lstStyle>
            <a:lvl1pPr>
              <a:defRPr/>
            </a:lvl1pPr>
          </a:lstStyle>
          <a:p>
            <a:r>
              <a:rPr lang="en-US" smtClean="0"/>
              <a:t>L. C. McInnes, SIAM Conference on Parallel Processing for Scientific Computing, Feb 25, 2010</a:t>
            </a:r>
            <a:endParaRPr lang="en-US"/>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11.png"/><Relationship Id="rId24" Type="http://schemas.openxmlformats.org/officeDocument/2006/relationships/image" Target="../media/image12.png"/><Relationship Id="rId25" Type="http://schemas.openxmlformats.org/officeDocument/2006/relationships/image" Target="../media/image1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5" name="Picture 6" descr="slide footer_green_378.jpg"/>
          <p:cNvPicPr>
            <a:picLocks noChangeAspect="1"/>
          </p:cNvPicPr>
          <p:nvPr/>
        </p:nvPicPr>
        <p:blipFill>
          <a:blip r:embed="rId13"/>
          <a:srcRect/>
          <a:stretch>
            <a:fillRect/>
          </a:stretch>
        </p:blipFill>
        <p:spPr bwMode="auto">
          <a:xfrm>
            <a:off x="0" y="6327775"/>
            <a:ext cx="9144000" cy="530225"/>
          </a:xfrm>
          <a:prstGeom prst="rect">
            <a:avLst/>
          </a:prstGeom>
          <a:noFill/>
          <a:ln w="9525">
            <a:noFill/>
            <a:miter lim="800000"/>
            <a:headEnd/>
            <a:tailEnd/>
          </a:ln>
        </p:spPr>
      </p:pic>
      <p:sp>
        <p:nvSpPr>
          <p:cNvPr id="1026" name="Rectangle 2"/>
          <p:cNvSpPr>
            <a:spLocks noGrp="1" noChangeArrowheads="1"/>
          </p:cNvSpPr>
          <p:nvPr>
            <p:ph type="title"/>
          </p:nvPr>
        </p:nvSpPr>
        <p:spPr bwMode="auto">
          <a:xfrm>
            <a:off x="381000" y="457200"/>
            <a:ext cx="7543800" cy="960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81000" y="1600200"/>
            <a:ext cx="8262026"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7010400" y="6572250"/>
            <a:ext cx="1371600"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2396B175-FF8C-8B42-B4CE-27797A09AA72}" type="datetime1">
              <a:rPr lang="en-US" smtClean="0"/>
              <a:pPr/>
              <a:t>2/25/10</a:t>
            </a:fld>
            <a:endParaRPr lang="en-US" dirty="0"/>
          </a:p>
        </p:txBody>
      </p:sp>
      <p:sp>
        <p:nvSpPr>
          <p:cNvPr id="1029" name="Rectangle 5"/>
          <p:cNvSpPr>
            <a:spLocks noGrp="1" noChangeArrowheads="1"/>
          </p:cNvSpPr>
          <p:nvPr>
            <p:ph type="ftr" sz="quarter" idx="3"/>
          </p:nvPr>
        </p:nvSpPr>
        <p:spPr bwMode="auto">
          <a:xfrm>
            <a:off x="657225" y="6307138"/>
            <a:ext cx="5942013"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lvl1pPr>
          </a:lstStyle>
          <a:p>
            <a:r>
              <a:rPr lang="en-US" smtClean="0"/>
              <a:t>L. C. McInnes, SIAM Conference on Parallel Processing for Scientific Computing, Feb 25, 2010</a:t>
            </a:r>
            <a:endParaRPr lang="en-US" dirty="0"/>
          </a:p>
        </p:txBody>
      </p:sp>
      <p:sp>
        <p:nvSpPr>
          <p:cNvPr id="1030" name="Rectangle 6"/>
          <p:cNvSpPr>
            <a:spLocks noGrp="1" noChangeArrowheads="1"/>
          </p:cNvSpPr>
          <p:nvPr>
            <p:ph type="sldNum" sz="quarter" idx="4"/>
          </p:nvPr>
        </p:nvSpPr>
        <p:spPr bwMode="auto">
          <a:xfrm>
            <a:off x="8610600" y="6489700"/>
            <a:ext cx="384175"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fld id="{87034D8C-3CB4-402A-BC46-2AB14C0FE90A}" type="slidenum">
              <a:rPr lang="en-US" smtClean="0"/>
              <a:pPr/>
              <a:t>‹#›</a:t>
            </a:fld>
            <a:endParaRPr lang="en-US"/>
          </a:p>
        </p:txBody>
      </p:sp>
      <p:pic>
        <p:nvPicPr>
          <p:cNvPr id="14" name="Picture 4" descr="slide header_green_378.jpg"/>
          <p:cNvPicPr>
            <a:picLocks noChangeAspect="1"/>
          </p:cNvPicPr>
          <p:nvPr/>
        </p:nvPicPr>
        <p:blipFill>
          <a:blip r:embed="rId14"/>
          <a:srcRect/>
          <a:stretch>
            <a:fillRect/>
          </a:stretch>
        </p:blipFill>
        <p:spPr bwMode="auto">
          <a:xfrm>
            <a:off x="0" y="0"/>
            <a:ext cx="9144000" cy="146050"/>
          </a:xfrm>
          <a:prstGeom prst="rect">
            <a:avLst/>
          </a:prstGeom>
          <a:noFill/>
          <a:ln w="9525">
            <a:noFill/>
            <a:miter lim="800000"/>
            <a:headEnd/>
            <a:tailEnd/>
          </a:ln>
        </p:spPr>
      </p:pic>
      <p:pic>
        <p:nvPicPr>
          <p:cNvPr id="27" name="Picture 36"/>
          <p:cNvPicPr>
            <a:picLocks noChangeAspect="1" noChangeArrowheads="1"/>
          </p:cNvPicPr>
          <p:nvPr userDrawn="1"/>
        </p:nvPicPr>
        <p:blipFill>
          <a:blip r:embed="rId15"/>
          <a:srcRect/>
          <a:stretch>
            <a:fillRect/>
          </a:stretch>
        </p:blipFill>
        <p:spPr bwMode="auto">
          <a:xfrm>
            <a:off x="8001000" y="304800"/>
            <a:ext cx="1003300" cy="669925"/>
          </a:xfrm>
          <a:prstGeom prst="rect">
            <a:avLst/>
          </a:prstGeom>
          <a:noFill/>
          <a:ln w="9525">
            <a:noFill/>
            <a:round/>
            <a:headEnd/>
            <a:tailEnd/>
          </a:ln>
        </p:spPr>
      </p:pic>
      <p:grpSp>
        <p:nvGrpSpPr>
          <p:cNvPr id="39" name="Group 573"/>
          <p:cNvGrpSpPr>
            <a:grpSpLocks/>
          </p:cNvGrpSpPr>
          <p:nvPr userDrawn="1"/>
        </p:nvGrpSpPr>
        <p:grpSpPr bwMode="auto">
          <a:xfrm>
            <a:off x="5410200" y="6096000"/>
            <a:ext cx="3276600" cy="457200"/>
            <a:chOff x="0" y="6065837"/>
            <a:chExt cx="5381625" cy="792163"/>
          </a:xfrm>
        </p:grpSpPr>
        <p:pic>
          <p:nvPicPr>
            <p:cNvPr id="40" name="Picture 39"/>
            <p:cNvPicPr>
              <a:picLocks noChangeAspect="1" noChangeArrowheads="1"/>
            </p:cNvPicPr>
            <p:nvPr userDrawn="1"/>
          </p:nvPicPr>
          <p:blipFill>
            <a:blip r:embed="rId16"/>
            <a:srcRect/>
            <a:stretch>
              <a:fillRect/>
            </a:stretch>
          </p:blipFill>
          <p:spPr bwMode="auto">
            <a:xfrm>
              <a:off x="1301750" y="6189663"/>
              <a:ext cx="831850" cy="363537"/>
            </a:xfrm>
            <a:prstGeom prst="rect">
              <a:avLst/>
            </a:prstGeom>
            <a:noFill/>
            <a:ln w="9525">
              <a:noFill/>
              <a:round/>
              <a:headEnd/>
              <a:tailEnd/>
            </a:ln>
          </p:spPr>
        </p:pic>
        <p:pic>
          <p:nvPicPr>
            <p:cNvPr id="41" name="Picture 40"/>
            <p:cNvPicPr>
              <a:picLocks noChangeAspect="1" noChangeArrowheads="1"/>
            </p:cNvPicPr>
            <p:nvPr userDrawn="1"/>
          </p:nvPicPr>
          <p:blipFill>
            <a:blip r:embed="rId17"/>
            <a:srcRect/>
            <a:stretch>
              <a:fillRect/>
            </a:stretch>
          </p:blipFill>
          <p:spPr bwMode="auto">
            <a:xfrm>
              <a:off x="638175" y="6208713"/>
              <a:ext cx="703262" cy="633412"/>
            </a:xfrm>
            <a:prstGeom prst="rect">
              <a:avLst/>
            </a:prstGeom>
            <a:noFill/>
            <a:ln w="9525">
              <a:noFill/>
              <a:round/>
              <a:headEnd/>
              <a:tailEnd/>
            </a:ln>
          </p:spPr>
        </p:pic>
        <p:pic>
          <p:nvPicPr>
            <p:cNvPr id="42" name="Picture 41"/>
            <p:cNvPicPr>
              <a:picLocks noChangeAspect="1" noChangeArrowheads="1"/>
            </p:cNvPicPr>
            <p:nvPr userDrawn="1"/>
          </p:nvPicPr>
          <p:blipFill>
            <a:blip r:embed="rId18"/>
            <a:srcRect/>
            <a:stretch>
              <a:fillRect/>
            </a:stretch>
          </p:blipFill>
          <p:spPr bwMode="auto">
            <a:xfrm>
              <a:off x="2286000" y="6248400"/>
              <a:ext cx="557213" cy="549275"/>
            </a:xfrm>
            <a:prstGeom prst="rect">
              <a:avLst/>
            </a:prstGeom>
            <a:noFill/>
            <a:ln w="9525">
              <a:noFill/>
              <a:round/>
              <a:headEnd/>
              <a:tailEnd/>
            </a:ln>
          </p:spPr>
        </p:pic>
        <p:pic>
          <p:nvPicPr>
            <p:cNvPr id="43" name="Picture 42"/>
            <p:cNvPicPr>
              <a:picLocks noChangeAspect="1" noChangeArrowheads="1"/>
            </p:cNvPicPr>
            <p:nvPr userDrawn="1"/>
          </p:nvPicPr>
          <p:blipFill>
            <a:blip r:embed="rId19"/>
            <a:srcRect/>
            <a:stretch>
              <a:fillRect/>
            </a:stretch>
          </p:blipFill>
          <p:spPr bwMode="auto">
            <a:xfrm>
              <a:off x="2590800" y="6065837"/>
              <a:ext cx="868362" cy="487363"/>
            </a:xfrm>
            <a:prstGeom prst="rect">
              <a:avLst/>
            </a:prstGeom>
            <a:noFill/>
            <a:ln w="9525">
              <a:noFill/>
              <a:round/>
              <a:headEnd/>
              <a:tailEnd/>
            </a:ln>
          </p:spPr>
        </p:pic>
        <p:pic>
          <p:nvPicPr>
            <p:cNvPr id="44" name="Picture 43"/>
            <p:cNvPicPr>
              <a:picLocks noChangeAspect="1" noChangeArrowheads="1"/>
            </p:cNvPicPr>
            <p:nvPr userDrawn="1"/>
          </p:nvPicPr>
          <p:blipFill>
            <a:blip r:embed="rId20"/>
            <a:srcRect/>
            <a:stretch>
              <a:fillRect/>
            </a:stretch>
          </p:blipFill>
          <p:spPr bwMode="auto">
            <a:xfrm>
              <a:off x="2743200" y="6629400"/>
              <a:ext cx="914400" cy="184150"/>
            </a:xfrm>
            <a:prstGeom prst="rect">
              <a:avLst/>
            </a:prstGeom>
            <a:noFill/>
            <a:ln w="9525">
              <a:noFill/>
              <a:round/>
              <a:headEnd/>
              <a:tailEnd/>
            </a:ln>
          </p:spPr>
        </p:pic>
        <p:pic>
          <p:nvPicPr>
            <p:cNvPr id="45" name="Picture 44"/>
            <p:cNvPicPr>
              <a:picLocks noChangeAspect="1" noChangeArrowheads="1"/>
            </p:cNvPicPr>
            <p:nvPr userDrawn="1"/>
          </p:nvPicPr>
          <p:blipFill>
            <a:blip r:embed="rId21"/>
            <a:srcRect/>
            <a:stretch>
              <a:fillRect/>
            </a:stretch>
          </p:blipFill>
          <p:spPr bwMode="auto">
            <a:xfrm>
              <a:off x="3352800" y="6248400"/>
              <a:ext cx="914400" cy="358775"/>
            </a:xfrm>
            <a:prstGeom prst="rect">
              <a:avLst/>
            </a:prstGeom>
            <a:noFill/>
            <a:ln w="9525">
              <a:noFill/>
              <a:round/>
              <a:headEnd/>
              <a:tailEnd/>
            </a:ln>
          </p:spPr>
        </p:pic>
        <p:pic>
          <p:nvPicPr>
            <p:cNvPr id="46" name="Picture 45"/>
            <p:cNvPicPr>
              <a:picLocks noChangeAspect="1" noChangeArrowheads="1"/>
            </p:cNvPicPr>
            <p:nvPr userDrawn="1"/>
          </p:nvPicPr>
          <p:blipFill>
            <a:blip r:embed="rId22"/>
            <a:srcRect/>
            <a:stretch>
              <a:fillRect/>
            </a:stretch>
          </p:blipFill>
          <p:spPr bwMode="auto">
            <a:xfrm>
              <a:off x="4157663" y="6215063"/>
              <a:ext cx="795337" cy="642937"/>
            </a:xfrm>
            <a:prstGeom prst="rect">
              <a:avLst/>
            </a:prstGeom>
            <a:noFill/>
            <a:ln w="9525">
              <a:noFill/>
              <a:round/>
              <a:headEnd/>
              <a:tailEnd/>
            </a:ln>
          </p:spPr>
        </p:pic>
        <p:pic>
          <p:nvPicPr>
            <p:cNvPr id="47" name="Picture 46"/>
            <p:cNvPicPr>
              <a:picLocks noChangeAspect="1" noChangeArrowheads="1"/>
            </p:cNvPicPr>
            <p:nvPr userDrawn="1"/>
          </p:nvPicPr>
          <p:blipFill>
            <a:blip r:embed="rId23"/>
            <a:srcRect/>
            <a:stretch>
              <a:fillRect/>
            </a:stretch>
          </p:blipFill>
          <p:spPr bwMode="auto">
            <a:xfrm>
              <a:off x="1371600" y="6553200"/>
              <a:ext cx="850900" cy="254000"/>
            </a:xfrm>
            <a:prstGeom prst="rect">
              <a:avLst/>
            </a:prstGeom>
            <a:noFill/>
            <a:ln w="9525">
              <a:noFill/>
              <a:round/>
              <a:headEnd/>
              <a:tailEnd/>
            </a:ln>
          </p:spPr>
        </p:pic>
        <p:pic>
          <p:nvPicPr>
            <p:cNvPr id="48" name="Picture 20" descr="lehigh-logo2.png"/>
            <p:cNvPicPr>
              <a:picLocks noChangeAspect="1"/>
            </p:cNvPicPr>
            <p:nvPr userDrawn="1"/>
          </p:nvPicPr>
          <p:blipFill>
            <a:blip r:embed="rId24"/>
            <a:srcRect/>
            <a:stretch>
              <a:fillRect/>
            </a:stretch>
          </p:blipFill>
          <p:spPr bwMode="auto">
            <a:xfrm>
              <a:off x="4876800" y="6172200"/>
              <a:ext cx="504825" cy="646112"/>
            </a:xfrm>
            <a:prstGeom prst="rect">
              <a:avLst/>
            </a:prstGeom>
            <a:noFill/>
            <a:ln w="9525">
              <a:noFill/>
              <a:miter lim="800000"/>
              <a:headEnd/>
              <a:tailEnd/>
            </a:ln>
          </p:spPr>
        </p:pic>
        <p:pic>
          <p:nvPicPr>
            <p:cNvPr id="49" name="Picture 571" descr="TX_Logo_reverse-trans.gif"/>
            <p:cNvPicPr>
              <a:picLocks noChangeAspect="1"/>
            </p:cNvPicPr>
            <p:nvPr userDrawn="1"/>
          </p:nvPicPr>
          <p:blipFill>
            <a:blip r:embed="rId25"/>
            <a:srcRect/>
            <a:stretch>
              <a:fillRect/>
            </a:stretch>
          </p:blipFill>
          <p:spPr bwMode="auto">
            <a:xfrm>
              <a:off x="0" y="6096000"/>
              <a:ext cx="761220" cy="685799"/>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fontAlgn="base" hangingPunct="1">
        <a:spcBef>
          <a:spcPct val="0"/>
        </a:spcBef>
        <a:spcAft>
          <a:spcPct val="0"/>
        </a:spcAft>
        <a:defRPr sz="2600" b="1">
          <a:solidFill>
            <a:srgbClr val="4B5C29"/>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rgbClr val="1F497D"/>
        </a:buClr>
        <a:buFont typeface="Wingdings" pitchFamily="2" charset="2"/>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1" Type="http://schemas.openxmlformats.org/officeDocument/2006/relationships/oleObject" Target="../embeddings/Microsoft_Equation10.bin"/><Relationship Id="rId12" Type="http://schemas.openxmlformats.org/officeDocument/2006/relationships/oleObject" Target="../embeddings/Microsoft_Equation11.bin"/><Relationship Id="rId13" Type="http://schemas.openxmlformats.org/officeDocument/2006/relationships/oleObject" Target="../embeddings/Microsoft_Equation12.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Microsoft_Equation2.bin"/><Relationship Id="rId4" Type="http://schemas.openxmlformats.org/officeDocument/2006/relationships/oleObject" Target="../embeddings/Microsoft_Equation3.bin"/><Relationship Id="rId5" Type="http://schemas.openxmlformats.org/officeDocument/2006/relationships/oleObject" Target="../embeddings/Microsoft_Equation4.bin"/><Relationship Id="rId6" Type="http://schemas.openxmlformats.org/officeDocument/2006/relationships/oleObject" Target="../embeddings/Microsoft_Equation5.bin"/><Relationship Id="rId7" Type="http://schemas.openxmlformats.org/officeDocument/2006/relationships/oleObject" Target="../embeddings/Microsoft_Equation6.bin"/><Relationship Id="rId8" Type="http://schemas.openxmlformats.org/officeDocument/2006/relationships/oleObject" Target="../embeddings/Microsoft_Equation7.bin"/><Relationship Id="rId9" Type="http://schemas.openxmlformats.org/officeDocument/2006/relationships/oleObject" Target="../embeddings/Microsoft_Equation8.bin"/><Relationship Id="rId10" Type="http://schemas.openxmlformats.org/officeDocument/2006/relationships/oleObject" Target="../embeddings/Microsoft_Equation9.bin"/></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df"/><Relationship Id="rId4" Type="http://schemas.openxmlformats.org/officeDocument/2006/relationships/image" Target="../media/image43.png"/><Relationship Id="rId5"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hyperlink" Target="http://www.scidac.gov" TargetMode="External"/><Relationship Id="rId4" Type="http://schemas.openxmlformats.org/officeDocument/2006/relationships/hyperlink" Target="https://facets.txcorp.com/facets" TargetMode="External"/><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ctrTitle"/>
          </p:nvPr>
        </p:nvSpPr>
        <p:spPr>
          <a:xfrm>
            <a:off x="838200" y="1524000"/>
            <a:ext cx="7696200" cy="1069975"/>
          </a:xfrm>
        </p:spPr>
        <p:txBody>
          <a:bodyPr/>
          <a:lstStyle/>
          <a:p>
            <a:pPr algn="ctr"/>
            <a:r>
              <a:rPr lang="en-US" sz="3600" dirty="0" smtClean="0"/>
              <a:t>FACETS Support for Coupled </a:t>
            </a:r>
            <a:br>
              <a:rPr lang="en-US" sz="3600" dirty="0" smtClean="0"/>
            </a:br>
            <a:r>
              <a:rPr lang="en-US" sz="3600" dirty="0" smtClean="0"/>
              <a:t>Core-Edge Fusion Simulations</a:t>
            </a:r>
            <a:endParaRPr lang="en-US" sz="3600" dirty="0"/>
          </a:p>
        </p:txBody>
      </p:sp>
      <p:sp>
        <p:nvSpPr>
          <p:cNvPr id="8" name="Subtitle 7"/>
          <p:cNvSpPr>
            <a:spLocks noGrp="1"/>
          </p:cNvSpPr>
          <p:nvPr>
            <p:ph type="subTitle" idx="1"/>
          </p:nvPr>
        </p:nvSpPr>
        <p:spPr>
          <a:xfrm>
            <a:off x="1066800" y="2973388"/>
            <a:ext cx="7315200" cy="3198812"/>
          </a:xfrm>
        </p:spPr>
        <p:txBody>
          <a:bodyPr/>
          <a:lstStyle/>
          <a:p>
            <a:pPr algn="ctr">
              <a:spcBef>
                <a:spcPts val="200"/>
              </a:spcBef>
            </a:pPr>
            <a:r>
              <a:rPr lang="en-US" b="1" dirty="0" smtClean="0"/>
              <a:t>Lois </a:t>
            </a:r>
            <a:r>
              <a:rPr lang="en-US" b="1" dirty="0" err="1" smtClean="0"/>
              <a:t>Curfman</a:t>
            </a:r>
            <a:r>
              <a:rPr lang="en-US" b="1" dirty="0" smtClean="0"/>
              <a:t> </a:t>
            </a:r>
            <a:r>
              <a:rPr lang="en-US" b="1" dirty="0" err="1" smtClean="0"/>
              <a:t>McInnes</a:t>
            </a:r>
            <a:endParaRPr lang="en-US" b="1" dirty="0" smtClean="0"/>
          </a:p>
          <a:p>
            <a:pPr algn="ctr">
              <a:spcBef>
                <a:spcPts val="200"/>
              </a:spcBef>
            </a:pPr>
            <a:r>
              <a:rPr lang="en-US" b="1" dirty="0" smtClean="0"/>
              <a:t>Mathematics and Computer Science Division</a:t>
            </a:r>
          </a:p>
          <a:p>
            <a:pPr algn="ctr">
              <a:spcBef>
                <a:spcPts val="200"/>
              </a:spcBef>
            </a:pPr>
            <a:r>
              <a:rPr lang="en-US" b="1" dirty="0" smtClean="0"/>
              <a:t>Argonne National Laboratory</a:t>
            </a:r>
          </a:p>
          <a:p>
            <a:pPr algn="ctr"/>
            <a:endParaRPr lang="en-US" dirty="0" smtClean="0"/>
          </a:p>
          <a:p>
            <a:pPr algn="ctr"/>
            <a:r>
              <a:rPr lang="en-US" b="1" dirty="0" smtClean="0"/>
              <a:t>In collaboration with the FACETS team: </a:t>
            </a:r>
          </a:p>
          <a:p>
            <a:pPr algn="ctr">
              <a:spcBef>
                <a:spcPts val="0"/>
              </a:spcBef>
            </a:pPr>
            <a:r>
              <a:rPr lang="en-US" dirty="0" smtClean="0"/>
              <a:t>J. Cary, S. </a:t>
            </a:r>
            <a:r>
              <a:rPr lang="en-US" dirty="0" err="1" smtClean="0"/>
              <a:t>Balay</a:t>
            </a:r>
            <a:r>
              <a:rPr lang="en-US" dirty="0" smtClean="0"/>
              <a:t>, J. Candy, J. </a:t>
            </a:r>
            <a:r>
              <a:rPr lang="en-US" dirty="0" err="1" smtClean="0"/>
              <a:t>Carlsson</a:t>
            </a:r>
            <a:r>
              <a:rPr lang="en-US" dirty="0" smtClean="0"/>
              <a:t>, R. Cohen, T. </a:t>
            </a:r>
            <a:r>
              <a:rPr lang="en-US" dirty="0" err="1" smtClean="0"/>
              <a:t>Epperly</a:t>
            </a:r>
            <a:r>
              <a:rPr lang="en-US" dirty="0" smtClean="0"/>
              <a:t>, D. Estep</a:t>
            </a:r>
            <a:r>
              <a:rPr lang="en-US" dirty="0" smtClean="0"/>
              <a:t>,</a:t>
            </a:r>
            <a:endParaRPr lang="en-US" dirty="0" smtClean="0"/>
          </a:p>
          <a:p>
            <a:pPr algn="ctr">
              <a:spcBef>
                <a:spcPts val="0"/>
              </a:spcBef>
            </a:pPr>
            <a:r>
              <a:rPr lang="en-US" dirty="0" smtClean="0"/>
              <a:t>R</a:t>
            </a:r>
            <a:r>
              <a:rPr lang="en-US" dirty="0" smtClean="0"/>
              <a:t>. </a:t>
            </a:r>
            <a:r>
              <a:rPr lang="en-US" dirty="0" err="1" smtClean="0"/>
              <a:t>Groebner</a:t>
            </a:r>
            <a:r>
              <a:rPr lang="en-US" dirty="0" smtClean="0"/>
              <a:t>, A. Hakim, G. Hammett, K. </a:t>
            </a:r>
            <a:r>
              <a:rPr lang="en-US" dirty="0" err="1" smtClean="0"/>
              <a:t>Indireshkumar</a:t>
            </a:r>
            <a:r>
              <a:rPr lang="en-US" dirty="0" smtClean="0"/>
              <a:t>,</a:t>
            </a:r>
            <a:r>
              <a:rPr lang="en-US" dirty="0" smtClean="0"/>
              <a:t> </a:t>
            </a:r>
            <a:r>
              <a:rPr lang="en-US" dirty="0" smtClean="0"/>
              <a:t>S</a:t>
            </a:r>
            <a:r>
              <a:rPr lang="en-US" dirty="0" smtClean="0"/>
              <a:t>. Kruger,</a:t>
            </a:r>
            <a:r>
              <a:rPr lang="en-US" dirty="0" smtClean="0"/>
              <a:t> A</a:t>
            </a:r>
            <a:r>
              <a:rPr lang="en-US" dirty="0" smtClean="0"/>
              <a:t>. </a:t>
            </a:r>
            <a:r>
              <a:rPr lang="en-US" dirty="0" err="1" smtClean="0"/>
              <a:t>Malony</a:t>
            </a:r>
            <a:r>
              <a:rPr lang="en-US" dirty="0" smtClean="0"/>
              <a:t>,</a:t>
            </a:r>
            <a:r>
              <a:rPr lang="en-US" dirty="0" smtClean="0"/>
              <a:t> D</a:t>
            </a:r>
            <a:r>
              <a:rPr lang="en-US" dirty="0" smtClean="0"/>
              <a:t>. McCune, M. </a:t>
            </a:r>
            <a:r>
              <a:rPr lang="en-US" dirty="0" err="1" smtClean="0"/>
              <a:t>Miah</a:t>
            </a:r>
            <a:r>
              <a:rPr lang="en-US" dirty="0" smtClean="0"/>
              <a:t>,</a:t>
            </a:r>
            <a:r>
              <a:rPr lang="en-US" dirty="0" smtClean="0"/>
              <a:t> </a:t>
            </a:r>
            <a:r>
              <a:rPr lang="en-US" dirty="0" smtClean="0"/>
              <a:t>A</a:t>
            </a:r>
            <a:r>
              <a:rPr lang="en-US" dirty="0" smtClean="0"/>
              <a:t>. Morris, A. </a:t>
            </a:r>
            <a:r>
              <a:rPr lang="en-US" dirty="0" err="1" smtClean="0"/>
              <a:t>Pankin</a:t>
            </a:r>
            <a:r>
              <a:rPr lang="en-US" dirty="0" smtClean="0"/>
              <a:t>, A. </a:t>
            </a:r>
            <a:r>
              <a:rPr lang="en-US" dirty="0" err="1" smtClean="0"/>
              <a:t>Pigarov</a:t>
            </a:r>
            <a:r>
              <a:rPr lang="en-US" dirty="0" smtClean="0"/>
              <a:t>, A. </a:t>
            </a:r>
            <a:r>
              <a:rPr lang="en-US" dirty="0" err="1" smtClean="0"/>
              <a:t>Pletzer</a:t>
            </a:r>
            <a:r>
              <a:rPr lang="en-US" dirty="0" smtClean="0"/>
              <a:t>,</a:t>
            </a:r>
            <a:r>
              <a:rPr lang="en-US" dirty="0" smtClean="0"/>
              <a:t> </a:t>
            </a:r>
          </a:p>
          <a:p>
            <a:pPr algn="ctr">
              <a:spcBef>
                <a:spcPts val="0"/>
              </a:spcBef>
            </a:pPr>
            <a:r>
              <a:rPr lang="en-US" dirty="0" smtClean="0"/>
              <a:t>T</a:t>
            </a:r>
            <a:r>
              <a:rPr lang="en-US" dirty="0" smtClean="0"/>
              <a:t>.</a:t>
            </a:r>
            <a:r>
              <a:rPr lang="en-US" dirty="0" smtClean="0"/>
              <a:t> </a:t>
            </a:r>
            <a:r>
              <a:rPr lang="en-US" dirty="0" err="1" smtClean="0"/>
              <a:t>Rognlien</a:t>
            </a:r>
            <a:r>
              <a:rPr lang="en-US" dirty="0" smtClean="0"/>
              <a:t>, S. </a:t>
            </a:r>
            <a:r>
              <a:rPr lang="en-US" dirty="0" err="1" smtClean="0"/>
              <a:t>Shende</a:t>
            </a:r>
            <a:r>
              <a:rPr lang="en-US" dirty="0" smtClean="0"/>
              <a:t>, S. </a:t>
            </a:r>
            <a:r>
              <a:rPr lang="en-US" dirty="0" err="1" smtClean="0"/>
              <a:t>Shasharina</a:t>
            </a:r>
            <a:r>
              <a:rPr lang="en-US" dirty="0" smtClean="0"/>
              <a:t>, S. </a:t>
            </a:r>
            <a:r>
              <a:rPr lang="en-US" dirty="0" err="1" smtClean="0"/>
              <a:t>Vadlamani</a:t>
            </a:r>
            <a:r>
              <a:rPr lang="en-US" dirty="0" smtClean="0"/>
              <a:t>, and H. Zhang</a:t>
            </a:r>
            <a:endParaRPr lang="en-US" dirty="0"/>
          </a:p>
        </p:txBody>
      </p:sp>
      <p:grpSp>
        <p:nvGrpSpPr>
          <p:cNvPr id="4" name="Group 573"/>
          <p:cNvGrpSpPr>
            <a:grpSpLocks/>
          </p:cNvGrpSpPr>
          <p:nvPr/>
        </p:nvGrpSpPr>
        <p:grpSpPr bwMode="auto">
          <a:xfrm>
            <a:off x="2819400" y="6172200"/>
            <a:ext cx="3276600" cy="457200"/>
            <a:chOff x="0" y="6065837"/>
            <a:chExt cx="5381625" cy="792163"/>
          </a:xfrm>
        </p:grpSpPr>
        <p:pic>
          <p:nvPicPr>
            <p:cNvPr id="5" name="Picture 4"/>
            <p:cNvPicPr>
              <a:picLocks noChangeAspect="1" noChangeArrowheads="1"/>
            </p:cNvPicPr>
            <p:nvPr/>
          </p:nvPicPr>
          <p:blipFill>
            <a:blip r:embed="rId3"/>
            <a:srcRect/>
            <a:stretch>
              <a:fillRect/>
            </a:stretch>
          </p:blipFill>
          <p:spPr bwMode="auto">
            <a:xfrm>
              <a:off x="1301750" y="6189663"/>
              <a:ext cx="831850" cy="363537"/>
            </a:xfrm>
            <a:prstGeom prst="rect">
              <a:avLst/>
            </a:prstGeom>
            <a:noFill/>
            <a:ln w="9525">
              <a:noFill/>
              <a:round/>
              <a:headEnd/>
              <a:tailEnd/>
            </a:ln>
          </p:spPr>
        </p:pic>
        <p:pic>
          <p:nvPicPr>
            <p:cNvPr id="6" name="Picture 5"/>
            <p:cNvPicPr>
              <a:picLocks noChangeAspect="1" noChangeArrowheads="1"/>
            </p:cNvPicPr>
            <p:nvPr/>
          </p:nvPicPr>
          <p:blipFill>
            <a:blip r:embed="rId4"/>
            <a:srcRect/>
            <a:stretch>
              <a:fillRect/>
            </a:stretch>
          </p:blipFill>
          <p:spPr bwMode="auto">
            <a:xfrm>
              <a:off x="638175" y="6208713"/>
              <a:ext cx="703262" cy="633412"/>
            </a:xfrm>
            <a:prstGeom prst="rect">
              <a:avLst/>
            </a:prstGeom>
            <a:noFill/>
            <a:ln w="9525">
              <a:noFill/>
              <a:round/>
              <a:headEnd/>
              <a:tailEnd/>
            </a:ln>
          </p:spPr>
        </p:pic>
        <p:pic>
          <p:nvPicPr>
            <p:cNvPr id="9" name="Picture 8"/>
            <p:cNvPicPr>
              <a:picLocks noChangeAspect="1" noChangeArrowheads="1"/>
            </p:cNvPicPr>
            <p:nvPr/>
          </p:nvPicPr>
          <p:blipFill>
            <a:blip r:embed="rId5"/>
            <a:srcRect/>
            <a:stretch>
              <a:fillRect/>
            </a:stretch>
          </p:blipFill>
          <p:spPr bwMode="auto">
            <a:xfrm>
              <a:off x="2286000" y="6248400"/>
              <a:ext cx="557213" cy="549275"/>
            </a:xfrm>
            <a:prstGeom prst="rect">
              <a:avLst/>
            </a:prstGeom>
            <a:noFill/>
            <a:ln w="9525">
              <a:noFill/>
              <a:round/>
              <a:headEnd/>
              <a:tailEnd/>
            </a:ln>
          </p:spPr>
        </p:pic>
        <p:pic>
          <p:nvPicPr>
            <p:cNvPr id="10" name="Picture 9"/>
            <p:cNvPicPr>
              <a:picLocks noChangeAspect="1" noChangeArrowheads="1"/>
            </p:cNvPicPr>
            <p:nvPr/>
          </p:nvPicPr>
          <p:blipFill>
            <a:blip r:embed="rId6"/>
            <a:srcRect/>
            <a:stretch>
              <a:fillRect/>
            </a:stretch>
          </p:blipFill>
          <p:spPr bwMode="auto">
            <a:xfrm>
              <a:off x="2590800" y="6065837"/>
              <a:ext cx="868362" cy="487363"/>
            </a:xfrm>
            <a:prstGeom prst="rect">
              <a:avLst/>
            </a:prstGeom>
            <a:noFill/>
            <a:ln w="9525">
              <a:noFill/>
              <a:round/>
              <a:headEnd/>
              <a:tailEnd/>
            </a:ln>
          </p:spPr>
        </p:pic>
        <p:pic>
          <p:nvPicPr>
            <p:cNvPr id="11" name="Picture 10"/>
            <p:cNvPicPr>
              <a:picLocks noChangeAspect="1" noChangeArrowheads="1"/>
            </p:cNvPicPr>
            <p:nvPr/>
          </p:nvPicPr>
          <p:blipFill>
            <a:blip r:embed="rId7"/>
            <a:srcRect/>
            <a:stretch>
              <a:fillRect/>
            </a:stretch>
          </p:blipFill>
          <p:spPr bwMode="auto">
            <a:xfrm>
              <a:off x="2743200" y="6629400"/>
              <a:ext cx="914400" cy="184150"/>
            </a:xfrm>
            <a:prstGeom prst="rect">
              <a:avLst/>
            </a:prstGeom>
            <a:noFill/>
            <a:ln w="9525">
              <a:noFill/>
              <a:round/>
              <a:headEnd/>
              <a:tailEnd/>
            </a:ln>
          </p:spPr>
        </p:pic>
        <p:pic>
          <p:nvPicPr>
            <p:cNvPr id="12" name="Picture 11"/>
            <p:cNvPicPr>
              <a:picLocks noChangeAspect="1" noChangeArrowheads="1"/>
            </p:cNvPicPr>
            <p:nvPr/>
          </p:nvPicPr>
          <p:blipFill>
            <a:blip r:embed="rId8"/>
            <a:srcRect/>
            <a:stretch>
              <a:fillRect/>
            </a:stretch>
          </p:blipFill>
          <p:spPr bwMode="auto">
            <a:xfrm>
              <a:off x="3352800" y="6248400"/>
              <a:ext cx="914400" cy="358775"/>
            </a:xfrm>
            <a:prstGeom prst="rect">
              <a:avLst/>
            </a:prstGeom>
            <a:noFill/>
            <a:ln w="9525">
              <a:noFill/>
              <a:round/>
              <a:headEnd/>
              <a:tailEnd/>
            </a:ln>
          </p:spPr>
        </p:pic>
        <p:pic>
          <p:nvPicPr>
            <p:cNvPr id="13" name="Picture 12"/>
            <p:cNvPicPr>
              <a:picLocks noChangeAspect="1" noChangeArrowheads="1"/>
            </p:cNvPicPr>
            <p:nvPr/>
          </p:nvPicPr>
          <p:blipFill>
            <a:blip r:embed="rId9"/>
            <a:srcRect/>
            <a:stretch>
              <a:fillRect/>
            </a:stretch>
          </p:blipFill>
          <p:spPr bwMode="auto">
            <a:xfrm>
              <a:off x="4157663" y="6215063"/>
              <a:ext cx="795337" cy="642937"/>
            </a:xfrm>
            <a:prstGeom prst="rect">
              <a:avLst/>
            </a:prstGeom>
            <a:noFill/>
            <a:ln w="9525">
              <a:noFill/>
              <a:round/>
              <a:headEnd/>
              <a:tailEnd/>
            </a:ln>
          </p:spPr>
        </p:pic>
        <p:pic>
          <p:nvPicPr>
            <p:cNvPr id="14" name="Picture 13"/>
            <p:cNvPicPr>
              <a:picLocks noChangeAspect="1" noChangeArrowheads="1"/>
            </p:cNvPicPr>
            <p:nvPr/>
          </p:nvPicPr>
          <p:blipFill>
            <a:blip r:embed="rId10"/>
            <a:srcRect/>
            <a:stretch>
              <a:fillRect/>
            </a:stretch>
          </p:blipFill>
          <p:spPr bwMode="auto">
            <a:xfrm>
              <a:off x="1371600" y="6553200"/>
              <a:ext cx="850900" cy="254000"/>
            </a:xfrm>
            <a:prstGeom prst="rect">
              <a:avLst/>
            </a:prstGeom>
            <a:noFill/>
            <a:ln w="9525">
              <a:noFill/>
              <a:round/>
              <a:headEnd/>
              <a:tailEnd/>
            </a:ln>
          </p:spPr>
        </p:pic>
        <p:pic>
          <p:nvPicPr>
            <p:cNvPr id="15" name="Picture 20" descr="lehigh-logo2.png"/>
            <p:cNvPicPr>
              <a:picLocks noChangeAspect="1"/>
            </p:cNvPicPr>
            <p:nvPr/>
          </p:nvPicPr>
          <p:blipFill>
            <a:blip r:embed="rId11"/>
            <a:srcRect/>
            <a:stretch>
              <a:fillRect/>
            </a:stretch>
          </p:blipFill>
          <p:spPr bwMode="auto">
            <a:xfrm>
              <a:off x="4876800" y="6172200"/>
              <a:ext cx="504825" cy="646112"/>
            </a:xfrm>
            <a:prstGeom prst="rect">
              <a:avLst/>
            </a:prstGeom>
            <a:noFill/>
            <a:ln w="9525">
              <a:noFill/>
              <a:miter lim="800000"/>
              <a:headEnd/>
              <a:tailEnd/>
            </a:ln>
          </p:spPr>
        </p:pic>
        <p:pic>
          <p:nvPicPr>
            <p:cNvPr id="16" name="Picture 571" descr="TX_Logo_reverse-trans.gif"/>
            <p:cNvPicPr>
              <a:picLocks noChangeAspect="1"/>
            </p:cNvPicPr>
            <p:nvPr/>
          </p:nvPicPr>
          <p:blipFill>
            <a:blip r:embed="rId12"/>
            <a:srcRect/>
            <a:stretch>
              <a:fillRect/>
            </a:stretch>
          </p:blipFill>
          <p:spPr bwMode="auto">
            <a:xfrm>
              <a:off x="0" y="6096000"/>
              <a:ext cx="761220" cy="68579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04800" y="230187"/>
            <a:ext cx="8001000" cy="989013"/>
          </a:xfrm>
        </p:spPr>
        <p:txBody>
          <a:bodyPr/>
          <a:lstStyle/>
          <a:p>
            <a:r>
              <a:rPr lang="en-US" dirty="0" smtClean="0"/>
              <a:t>Choice: Hierarchical communication mediation</a:t>
            </a:r>
          </a:p>
        </p:txBody>
      </p:sp>
      <p:sp>
        <p:nvSpPr>
          <p:cNvPr id="4" name="TextBox 3"/>
          <p:cNvSpPr txBox="1">
            <a:spLocks noChangeArrowheads="1"/>
          </p:cNvSpPr>
          <p:nvPr/>
        </p:nvSpPr>
        <p:spPr bwMode="auto">
          <a:xfrm>
            <a:off x="6705600" y="1066800"/>
            <a:ext cx="1885950" cy="925512"/>
          </a:xfrm>
          <a:prstGeom prst="rect">
            <a:avLst/>
          </a:prstGeom>
          <a:solidFill>
            <a:srgbClr val="FFFFFF"/>
          </a:solidFill>
          <a:ln w="9525">
            <a:solidFill>
              <a:schemeClr val="tx1"/>
            </a:solidFill>
            <a:miter lim="800000"/>
            <a:headEnd/>
            <a:tailEnd/>
          </a:ln>
          <a:effectLst>
            <a:outerShdw dist="38100" dir="2700000" algn="tl" rotWithShape="0">
              <a:srgbClr val="808080">
                <a:alpha val="39999"/>
              </a:srgbClr>
            </a:outerShdw>
          </a:effectLst>
        </p:spPr>
        <p:txBody>
          <a:bodyPr>
            <a:spAutoFit/>
          </a:bodyPr>
          <a:lstStyle/>
          <a:p>
            <a:pPr>
              <a:defRPr/>
            </a:pPr>
            <a:r>
              <a:rPr lang="en-US" sz="1800"/>
              <a:t>Core-Edge-Wall communication is interfacial</a:t>
            </a:r>
          </a:p>
        </p:txBody>
      </p:sp>
      <p:sp>
        <p:nvSpPr>
          <p:cNvPr id="5" name="TextBox 4"/>
          <p:cNvSpPr txBox="1">
            <a:spLocks noChangeArrowheads="1"/>
          </p:cNvSpPr>
          <p:nvPr/>
        </p:nvSpPr>
        <p:spPr bwMode="auto">
          <a:xfrm>
            <a:off x="6886575" y="2133600"/>
            <a:ext cx="2076450" cy="1200150"/>
          </a:xfrm>
          <a:prstGeom prst="rect">
            <a:avLst/>
          </a:prstGeom>
          <a:solidFill>
            <a:srgbClr val="FFFFFF"/>
          </a:solidFill>
          <a:ln w="9525">
            <a:solidFill>
              <a:schemeClr val="tx1"/>
            </a:solidFill>
            <a:miter lim="800000"/>
            <a:headEnd/>
            <a:tailEnd/>
          </a:ln>
          <a:effectLst>
            <a:outerShdw dist="38100" dir="2700000" algn="tl" rotWithShape="0">
              <a:srgbClr val="808080">
                <a:alpha val="39999"/>
              </a:srgbClr>
            </a:outerShdw>
          </a:effectLst>
        </p:spPr>
        <p:txBody>
          <a:bodyPr>
            <a:spAutoFit/>
          </a:bodyPr>
          <a:lstStyle/>
          <a:p>
            <a:pPr>
              <a:defRPr/>
            </a:pPr>
            <a:r>
              <a:rPr lang="en-US" sz="1800" dirty="0"/>
              <a:t>Sub-component communications handled </a:t>
            </a:r>
            <a:r>
              <a:rPr lang="en-US" sz="1800" dirty="0" err="1"/>
              <a:t>hierarchially</a:t>
            </a:r>
            <a:endParaRPr lang="en-US" sz="1800" dirty="0"/>
          </a:p>
        </p:txBody>
      </p:sp>
      <p:sp>
        <p:nvSpPr>
          <p:cNvPr id="6" name="TextBox 530"/>
          <p:cNvSpPr txBox="1">
            <a:spLocks noChangeArrowheads="1"/>
          </p:cNvSpPr>
          <p:nvPr/>
        </p:nvSpPr>
        <p:spPr bwMode="auto">
          <a:xfrm>
            <a:off x="6981825" y="4267200"/>
            <a:ext cx="1885950" cy="1476375"/>
          </a:xfrm>
          <a:prstGeom prst="rect">
            <a:avLst/>
          </a:prstGeom>
          <a:solidFill>
            <a:srgbClr val="FFFFFF"/>
          </a:solidFill>
          <a:ln w="9525">
            <a:solidFill>
              <a:schemeClr val="tx1"/>
            </a:solidFill>
            <a:miter lim="800000"/>
            <a:headEnd/>
            <a:tailEnd/>
          </a:ln>
          <a:effectLst>
            <a:outerShdw dist="38100" dir="2700000" algn="tl" rotWithShape="0">
              <a:srgbClr val="808080">
                <a:alpha val="39999"/>
              </a:srgbClr>
            </a:outerShdw>
          </a:effectLst>
        </p:spPr>
        <p:txBody>
          <a:bodyPr>
            <a:spAutoFit/>
          </a:bodyPr>
          <a:lstStyle/>
          <a:p>
            <a:pPr>
              <a:defRPr/>
            </a:pPr>
            <a:r>
              <a:rPr lang="en-US" sz="1800" dirty="0"/>
              <a:t>Components use their own internal parallel communication</a:t>
            </a:r>
          </a:p>
          <a:p>
            <a:pPr>
              <a:defRPr/>
            </a:pPr>
            <a:r>
              <a:rPr lang="en-US" sz="1800" dirty="0"/>
              <a:t>pattern</a:t>
            </a:r>
          </a:p>
        </p:txBody>
      </p:sp>
      <p:sp>
        <p:nvSpPr>
          <p:cNvPr id="124934" name="AutoShape 10"/>
          <p:cNvSpPr>
            <a:spLocks noChangeArrowheads="1"/>
          </p:cNvSpPr>
          <p:nvPr/>
        </p:nvSpPr>
        <p:spPr bwMode="auto">
          <a:xfrm>
            <a:off x="1908175" y="938213"/>
            <a:ext cx="392113"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35" name="AutoShape 9"/>
          <p:cNvSpPr>
            <a:spLocks noChangeArrowheads="1"/>
          </p:cNvSpPr>
          <p:nvPr/>
        </p:nvSpPr>
        <p:spPr bwMode="auto">
          <a:xfrm>
            <a:off x="1795463" y="1044575"/>
            <a:ext cx="392112"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36" name="AutoShape 17"/>
          <p:cNvSpPr>
            <a:spLocks noChangeArrowheads="1"/>
          </p:cNvSpPr>
          <p:nvPr/>
        </p:nvSpPr>
        <p:spPr bwMode="auto">
          <a:xfrm>
            <a:off x="1685925" y="1152525"/>
            <a:ext cx="392113" cy="223838"/>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37" name="AutoShape 18"/>
          <p:cNvSpPr>
            <a:spLocks noChangeArrowheads="1"/>
          </p:cNvSpPr>
          <p:nvPr/>
        </p:nvSpPr>
        <p:spPr bwMode="auto">
          <a:xfrm>
            <a:off x="1573213" y="1258888"/>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38" name="AutoShape 19"/>
          <p:cNvSpPr>
            <a:spLocks noChangeArrowheads="1"/>
          </p:cNvSpPr>
          <p:nvPr/>
        </p:nvSpPr>
        <p:spPr bwMode="auto">
          <a:xfrm>
            <a:off x="1460500" y="1366838"/>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39" name="AutoShape 20"/>
          <p:cNvSpPr>
            <a:spLocks noChangeArrowheads="1"/>
          </p:cNvSpPr>
          <p:nvPr/>
        </p:nvSpPr>
        <p:spPr bwMode="auto">
          <a:xfrm>
            <a:off x="1349375" y="1473200"/>
            <a:ext cx="392113"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40" name="AutoShape 21"/>
          <p:cNvSpPr>
            <a:spLocks noChangeArrowheads="1"/>
          </p:cNvSpPr>
          <p:nvPr/>
        </p:nvSpPr>
        <p:spPr bwMode="auto">
          <a:xfrm>
            <a:off x="1239838" y="1579563"/>
            <a:ext cx="392112"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41" name="AutoShape 22"/>
          <p:cNvSpPr>
            <a:spLocks noChangeArrowheads="1"/>
          </p:cNvSpPr>
          <p:nvPr/>
        </p:nvSpPr>
        <p:spPr bwMode="auto">
          <a:xfrm>
            <a:off x="1127125" y="1687513"/>
            <a:ext cx="392113"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42" name="AutoShape 23"/>
          <p:cNvSpPr>
            <a:spLocks noChangeArrowheads="1"/>
          </p:cNvSpPr>
          <p:nvPr/>
        </p:nvSpPr>
        <p:spPr bwMode="auto">
          <a:xfrm>
            <a:off x="1017588" y="1792288"/>
            <a:ext cx="392112"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43" name="AutoShape 24"/>
          <p:cNvSpPr>
            <a:spLocks noChangeArrowheads="1"/>
          </p:cNvSpPr>
          <p:nvPr/>
        </p:nvSpPr>
        <p:spPr bwMode="auto">
          <a:xfrm>
            <a:off x="904875" y="1898650"/>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44" name="AutoShape 25"/>
          <p:cNvSpPr>
            <a:spLocks noChangeArrowheads="1"/>
          </p:cNvSpPr>
          <p:nvPr/>
        </p:nvSpPr>
        <p:spPr bwMode="auto">
          <a:xfrm>
            <a:off x="795338" y="200501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45" name="AutoShape 26"/>
          <p:cNvSpPr>
            <a:spLocks noChangeArrowheads="1"/>
          </p:cNvSpPr>
          <p:nvPr/>
        </p:nvSpPr>
        <p:spPr bwMode="auto">
          <a:xfrm>
            <a:off x="682625" y="2112963"/>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46" name="AutoShape 27"/>
          <p:cNvSpPr>
            <a:spLocks noChangeArrowheads="1"/>
          </p:cNvSpPr>
          <p:nvPr/>
        </p:nvSpPr>
        <p:spPr bwMode="auto">
          <a:xfrm>
            <a:off x="2185988" y="938213"/>
            <a:ext cx="392112"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47" name="AutoShape 28"/>
          <p:cNvSpPr>
            <a:spLocks noChangeArrowheads="1"/>
          </p:cNvSpPr>
          <p:nvPr/>
        </p:nvSpPr>
        <p:spPr bwMode="auto">
          <a:xfrm>
            <a:off x="2073275" y="1044575"/>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48" name="AutoShape 29"/>
          <p:cNvSpPr>
            <a:spLocks noChangeArrowheads="1"/>
          </p:cNvSpPr>
          <p:nvPr/>
        </p:nvSpPr>
        <p:spPr bwMode="auto">
          <a:xfrm>
            <a:off x="1963738" y="1152525"/>
            <a:ext cx="393700" cy="223838"/>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49" name="AutoShape 30"/>
          <p:cNvSpPr>
            <a:spLocks noChangeArrowheads="1"/>
          </p:cNvSpPr>
          <p:nvPr/>
        </p:nvSpPr>
        <p:spPr bwMode="auto">
          <a:xfrm>
            <a:off x="1851025" y="1258888"/>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50" name="AutoShape 31"/>
          <p:cNvSpPr>
            <a:spLocks noChangeArrowheads="1"/>
          </p:cNvSpPr>
          <p:nvPr/>
        </p:nvSpPr>
        <p:spPr bwMode="auto">
          <a:xfrm>
            <a:off x="1738313" y="1366838"/>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51" name="AutoShape 32"/>
          <p:cNvSpPr>
            <a:spLocks noChangeArrowheads="1"/>
          </p:cNvSpPr>
          <p:nvPr/>
        </p:nvSpPr>
        <p:spPr bwMode="auto">
          <a:xfrm>
            <a:off x="1627188" y="1473200"/>
            <a:ext cx="392112"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52" name="AutoShape 33"/>
          <p:cNvSpPr>
            <a:spLocks noChangeArrowheads="1"/>
          </p:cNvSpPr>
          <p:nvPr/>
        </p:nvSpPr>
        <p:spPr bwMode="auto">
          <a:xfrm>
            <a:off x="1517650" y="1579563"/>
            <a:ext cx="392113"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53" name="AutoShape 34"/>
          <p:cNvSpPr>
            <a:spLocks noChangeArrowheads="1"/>
          </p:cNvSpPr>
          <p:nvPr/>
        </p:nvSpPr>
        <p:spPr bwMode="auto">
          <a:xfrm>
            <a:off x="1404938" y="1687513"/>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54" name="AutoShape 35"/>
          <p:cNvSpPr>
            <a:spLocks noChangeArrowheads="1"/>
          </p:cNvSpPr>
          <p:nvPr/>
        </p:nvSpPr>
        <p:spPr bwMode="auto">
          <a:xfrm>
            <a:off x="1295400" y="1792288"/>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55" name="AutoShape 36"/>
          <p:cNvSpPr>
            <a:spLocks noChangeArrowheads="1"/>
          </p:cNvSpPr>
          <p:nvPr/>
        </p:nvSpPr>
        <p:spPr bwMode="auto">
          <a:xfrm>
            <a:off x="1182688" y="1898650"/>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56" name="AutoShape 37"/>
          <p:cNvSpPr>
            <a:spLocks noChangeArrowheads="1"/>
          </p:cNvSpPr>
          <p:nvPr/>
        </p:nvSpPr>
        <p:spPr bwMode="auto">
          <a:xfrm>
            <a:off x="1073150" y="200501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57" name="AutoShape 38"/>
          <p:cNvSpPr>
            <a:spLocks noChangeArrowheads="1"/>
          </p:cNvSpPr>
          <p:nvPr/>
        </p:nvSpPr>
        <p:spPr bwMode="auto">
          <a:xfrm>
            <a:off x="960438" y="2112963"/>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58" name="AutoShape 39"/>
          <p:cNvSpPr>
            <a:spLocks noChangeArrowheads="1"/>
          </p:cNvSpPr>
          <p:nvPr/>
        </p:nvSpPr>
        <p:spPr bwMode="auto">
          <a:xfrm>
            <a:off x="2463800" y="938213"/>
            <a:ext cx="392113"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59" name="AutoShape 40"/>
          <p:cNvSpPr>
            <a:spLocks noChangeArrowheads="1"/>
          </p:cNvSpPr>
          <p:nvPr/>
        </p:nvSpPr>
        <p:spPr bwMode="auto">
          <a:xfrm>
            <a:off x="2351088" y="1044575"/>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60" name="AutoShape 41"/>
          <p:cNvSpPr>
            <a:spLocks noChangeArrowheads="1"/>
          </p:cNvSpPr>
          <p:nvPr/>
        </p:nvSpPr>
        <p:spPr bwMode="auto">
          <a:xfrm>
            <a:off x="2241550" y="1152525"/>
            <a:ext cx="393700" cy="223838"/>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61" name="AutoShape 42"/>
          <p:cNvSpPr>
            <a:spLocks noChangeArrowheads="1"/>
          </p:cNvSpPr>
          <p:nvPr/>
        </p:nvSpPr>
        <p:spPr bwMode="auto">
          <a:xfrm>
            <a:off x="2128838" y="1258888"/>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62" name="AutoShape 43"/>
          <p:cNvSpPr>
            <a:spLocks noChangeArrowheads="1"/>
          </p:cNvSpPr>
          <p:nvPr/>
        </p:nvSpPr>
        <p:spPr bwMode="auto">
          <a:xfrm>
            <a:off x="2017713" y="1366838"/>
            <a:ext cx="392112"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63" name="AutoShape 44"/>
          <p:cNvSpPr>
            <a:spLocks noChangeArrowheads="1"/>
          </p:cNvSpPr>
          <p:nvPr/>
        </p:nvSpPr>
        <p:spPr bwMode="auto">
          <a:xfrm>
            <a:off x="1905000" y="1473200"/>
            <a:ext cx="392113"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64" name="AutoShape 45"/>
          <p:cNvSpPr>
            <a:spLocks noChangeArrowheads="1"/>
          </p:cNvSpPr>
          <p:nvPr/>
        </p:nvSpPr>
        <p:spPr bwMode="auto">
          <a:xfrm>
            <a:off x="1795463" y="1579563"/>
            <a:ext cx="392112"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65" name="AutoShape 46"/>
          <p:cNvSpPr>
            <a:spLocks noChangeArrowheads="1"/>
          </p:cNvSpPr>
          <p:nvPr/>
        </p:nvSpPr>
        <p:spPr bwMode="auto">
          <a:xfrm>
            <a:off x="1682750" y="1687513"/>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66" name="AutoShape 47"/>
          <p:cNvSpPr>
            <a:spLocks noChangeArrowheads="1"/>
          </p:cNvSpPr>
          <p:nvPr/>
        </p:nvSpPr>
        <p:spPr bwMode="auto">
          <a:xfrm>
            <a:off x="1573213" y="1792288"/>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67" name="AutoShape 48"/>
          <p:cNvSpPr>
            <a:spLocks noChangeArrowheads="1"/>
          </p:cNvSpPr>
          <p:nvPr/>
        </p:nvSpPr>
        <p:spPr bwMode="auto">
          <a:xfrm>
            <a:off x="1460500" y="1898650"/>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68" name="AutoShape 49"/>
          <p:cNvSpPr>
            <a:spLocks noChangeArrowheads="1"/>
          </p:cNvSpPr>
          <p:nvPr/>
        </p:nvSpPr>
        <p:spPr bwMode="auto">
          <a:xfrm>
            <a:off x="1350963" y="200501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69" name="AutoShape 50"/>
          <p:cNvSpPr>
            <a:spLocks noChangeArrowheads="1"/>
          </p:cNvSpPr>
          <p:nvPr/>
        </p:nvSpPr>
        <p:spPr bwMode="auto">
          <a:xfrm>
            <a:off x="1239838" y="2112963"/>
            <a:ext cx="392112"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70" name="AutoShape 51"/>
          <p:cNvSpPr>
            <a:spLocks noChangeArrowheads="1"/>
          </p:cNvSpPr>
          <p:nvPr/>
        </p:nvSpPr>
        <p:spPr bwMode="auto">
          <a:xfrm>
            <a:off x="2741613" y="93821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71" name="AutoShape 52"/>
          <p:cNvSpPr>
            <a:spLocks noChangeArrowheads="1"/>
          </p:cNvSpPr>
          <p:nvPr/>
        </p:nvSpPr>
        <p:spPr bwMode="auto">
          <a:xfrm>
            <a:off x="2628900" y="1044575"/>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72" name="AutoShape 53"/>
          <p:cNvSpPr>
            <a:spLocks noChangeArrowheads="1"/>
          </p:cNvSpPr>
          <p:nvPr/>
        </p:nvSpPr>
        <p:spPr bwMode="auto">
          <a:xfrm>
            <a:off x="2519363" y="1152525"/>
            <a:ext cx="393700" cy="223838"/>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73" name="AutoShape 54"/>
          <p:cNvSpPr>
            <a:spLocks noChangeArrowheads="1"/>
          </p:cNvSpPr>
          <p:nvPr/>
        </p:nvSpPr>
        <p:spPr bwMode="auto">
          <a:xfrm>
            <a:off x="2406650" y="1258888"/>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74" name="AutoShape 55"/>
          <p:cNvSpPr>
            <a:spLocks noChangeArrowheads="1"/>
          </p:cNvSpPr>
          <p:nvPr/>
        </p:nvSpPr>
        <p:spPr bwMode="auto">
          <a:xfrm>
            <a:off x="2295525" y="1366838"/>
            <a:ext cx="392113"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75" name="AutoShape 56"/>
          <p:cNvSpPr>
            <a:spLocks noChangeArrowheads="1"/>
          </p:cNvSpPr>
          <p:nvPr/>
        </p:nvSpPr>
        <p:spPr bwMode="auto">
          <a:xfrm>
            <a:off x="2182813" y="1473200"/>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76" name="AutoShape 57"/>
          <p:cNvSpPr>
            <a:spLocks noChangeArrowheads="1"/>
          </p:cNvSpPr>
          <p:nvPr/>
        </p:nvSpPr>
        <p:spPr bwMode="auto">
          <a:xfrm>
            <a:off x="2073275" y="157956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77" name="AutoShape 58"/>
          <p:cNvSpPr>
            <a:spLocks noChangeArrowheads="1"/>
          </p:cNvSpPr>
          <p:nvPr/>
        </p:nvSpPr>
        <p:spPr bwMode="auto">
          <a:xfrm>
            <a:off x="1960563" y="1687513"/>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78" name="AutoShape 59"/>
          <p:cNvSpPr>
            <a:spLocks noChangeArrowheads="1"/>
          </p:cNvSpPr>
          <p:nvPr/>
        </p:nvSpPr>
        <p:spPr bwMode="auto">
          <a:xfrm>
            <a:off x="1851025" y="1792288"/>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79" name="AutoShape 60"/>
          <p:cNvSpPr>
            <a:spLocks noChangeArrowheads="1"/>
          </p:cNvSpPr>
          <p:nvPr/>
        </p:nvSpPr>
        <p:spPr bwMode="auto">
          <a:xfrm>
            <a:off x="1738313" y="1898650"/>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80" name="AutoShape 61"/>
          <p:cNvSpPr>
            <a:spLocks noChangeArrowheads="1"/>
          </p:cNvSpPr>
          <p:nvPr/>
        </p:nvSpPr>
        <p:spPr bwMode="auto">
          <a:xfrm>
            <a:off x="1628775" y="200501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81" name="AutoShape 62"/>
          <p:cNvSpPr>
            <a:spLocks noChangeArrowheads="1"/>
          </p:cNvSpPr>
          <p:nvPr/>
        </p:nvSpPr>
        <p:spPr bwMode="auto">
          <a:xfrm>
            <a:off x="1517650" y="2112963"/>
            <a:ext cx="392113"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82" name="AutoShape 63"/>
          <p:cNvSpPr>
            <a:spLocks noChangeArrowheads="1"/>
          </p:cNvSpPr>
          <p:nvPr/>
        </p:nvSpPr>
        <p:spPr bwMode="auto">
          <a:xfrm>
            <a:off x="3019425" y="93821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83" name="AutoShape 64"/>
          <p:cNvSpPr>
            <a:spLocks noChangeArrowheads="1"/>
          </p:cNvSpPr>
          <p:nvPr/>
        </p:nvSpPr>
        <p:spPr bwMode="auto">
          <a:xfrm>
            <a:off x="2906713" y="1044575"/>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84" name="AutoShape 65"/>
          <p:cNvSpPr>
            <a:spLocks noChangeArrowheads="1"/>
          </p:cNvSpPr>
          <p:nvPr/>
        </p:nvSpPr>
        <p:spPr bwMode="auto">
          <a:xfrm>
            <a:off x="2797175" y="1152525"/>
            <a:ext cx="393700" cy="223838"/>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85" name="AutoShape 66"/>
          <p:cNvSpPr>
            <a:spLocks noChangeArrowheads="1"/>
          </p:cNvSpPr>
          <p:nvPr/>
        </p:nvSpPr>
        <p:spPr bwMode="auto">
          <a:xfrm>
            <a:off x="2686050" y="1258888"/>
            <a:ext cx="392113"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86" name="AutoShape 67"/>
          <p:cNvSpPr>
            <a:spLocks noChangeArrowheads="1"/>
          </p:cNvSpPr>
          <p:nvPr/>
        </p:nvSpPr>
        <p:spPr bwMode="auto">
          <a:xfrm>
            <a:off x="2573338" y="1366838"/>
            <a:ext cx="392112"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87" name="AutoShape 68"/>
          <p:cNvSpPr>
            <a:spLocks noChangeArrowheads="1"/>
          </p:cNvSpPr>
          <p:nvPr/>
        </p:nvSpPr>
        <p:spPr bwMode="auto">
          <a:xfrm>
            <a:off x="2460625" y="1473200"/>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88" name="AutoShape 69"/>
          <p:cNvSpPr>
            <a:spLocks noChangeArrowheads="1"/>
          </p:cNvSpPr>
          <p:nvPr/>
        </p:nvSpPr>
        <p:spPr bwMode="auto">
          <a:xfrm>
            <a:off x="2351088" y="157956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89" name="AutoShape 70"/>
          <p:cNvSpPr>
            <a:spLocks noChangeArrowheads="1"/>
          </p:cNvSpPr>
          <p:nvPr/>
        </p:nvSpPr>
        <p:spPr bwMode="auto">
          <a:xfrm>
            <a:off x="2238375" y="1687513"/>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90" name="AutoShape 71"/>
          <p:cNvSpPr>
            <a:spLocks noChangeArrowheads="1"/>
          </p:cNvSpPr>
          <p:nvPr/>
        </p:nvSpPr>
        <p:spPr bwMode="auto">
          <a:xfrm>
            <a:off x="2128838" y="1792288"/>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91" name="AutoShape 72"/>
          <p:cNvSpPr>
            <a:spLocks noChangeArrowheads="1"/>
          </p:cNvSpPr>
          <p:nvPr/>
        </p:nvSpPr>
        <p:spPr bwMode="auto">
          <a:xfrm>
            <a:off x="2017713" y="1898650"/>
            <a:ext cx="392112"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92" name="AutoShape 73"/>
          <p:cNvSpPr>
            <a:spLocks noChangeArrowheads="1"/>
          </p:cNvSpPr>
          <p:nvPr/>
        </p:nvSpPr>
        <p:spPr bwMode="auto">
          <a:xfrm>
            <a:off x="1908175" y="2005013"/>
            <a:ext cx="392113"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93" name="AutoShape 74"/>
          <p:cNvSpPr>
            <a:spLocks noChangeArrowheads="1"/>
          </p:cNvSpPr>
          <p:nvPr/>
        </p:nvSpPr>
        <p:spPr bwMode="auto">
          <a:xfrm>
            <a:off x="1795463" y="2112963"/>
            <a:ext cx="392112"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94" name="AutoShape 75"/>
          <p:cNvSpPr>
            <a:spLocks noChangeArrowheads="1"/>
          </p:cNvSpPr>
          <p:nvPr/>
        </p:nvSpPr>
        <p:spPr bwMode="auto">
          <a:xfrm>
            <a:off x="3297238" y="93821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95" name="AutoShape 76"/>
          <p:cNvSpPr>
            <a:spLocks noChangeArrowheads="1"/>
          </p:cNvSpPr>
          <p:nvPr/>
        </p:nvSpPr>
        <p:spPr bwMode="auto">
          <a:xfrm>
            <a:off x="3184525" y="1044575"/>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96" name="AutoShape 77"/>
          <p:cNvSpPr>
            <a:spLocks noChangeArrowheads="1"/>
          </p:cNvSpPr>
          <p:nvPr/>
        </p:nvSpPr>
        <p:spPr bwMode="auto">
          <a:xfrm>
            <a:off x="3074988" y="1152525"/>
            <a:ext cx="393700" cy="223838"/>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97" name="AutoShape 78"/>
          <p:cNvSpPr>
            <a:spLocks noChangeArrowheads="1"/>
          </p:cNvSpPr>
          <p:nvPr/>
        </p:nvSpPr>
        <p:spPr bwMode="auto">
          <a:xfrm>
            <a:off x="2963863" y="1258888"/>
            <a:ext cx="392112"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98" name="AutoShape 79"/>
          <p:cNvSpPr>
            <a:spLocks noChangeArrowheads="1"/>
          </p:cNvSpPr>
          <p:nvPr/>
        </p:nvSpPr>
        <p:spPr bwMode="auto">
          <a:xfrm>
            <a:off x="2851150" y="1366838"/>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4999" name="AutoShape 80"/>
          <p:cNvSpPr>
            <a:spLocks noChangeArrowheads="1"/>
          </p:cNvSpPr>
          <p:nvPr/>
        </p:nvSpPr>
        <p:spPr bwMode="auto">
          <a:xfrm>
            <a:off x="2738438" y="1473200"/>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00" name="AutoShape 81"/>
          <p:cNvSpPr>
            <a:spLocks noChangeArrowheads="1"/>
          </p:cNvSpPr>
          <p:nvPr/>
        </p:nvSpPr>
        <p:spPr bwMode="auto">
          <a:xfrm>
            <a:off x="2628900" y="157956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01" name="AutoShape 82"/>
          <p:cNvSpPr>
            <a:spLocks noChangeArrowheads="1"/>
          </p:cNvSpPr>
          <p:nvPr/>
        </p:nvSpPr>
        <p:spPr bwMode="auto">
          <a:xfrm>
            <a:off x="2516188" y="1687513"/>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02" name="AutoShape 83"/>
          <p:cNvSpPr>
            <a:spLocks noChangeArrowheads="1"/>
          </p:cNvSpPr>
          <p:nvPr/>
        </p:nvSpPr>
        <p:spPr bwMode="auto">
          <a:xfrm>
            <a:off x="2406650" y="1792288"/>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03" name="AutoShape 84"/>
          <p:cNvSpPr>
            <a:spLocks noChangeArrowheads="1"/>
          </p:cNvSpPr>
          <p:nvPr/>
        </p:nvSpPr>
        <p:spPr bwMode="auto">
          <a:xfrm>
            <a:off x="2295525" y="1898650"/>
            <a:ext cx="392113"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04" name="AutoShape 85"/>
          <p:cNvSpPr>
            <a:spLocks noChangeArrowheads="1"/>
          </p:cNvSpPr>
          <p:nvPr/>
        </p:nvSpPr>
        <p:spPr bwMode="auto">
          <a:xfrm>
            <a:off x="2185988" y="2005013"/>
            <a:ext cx="392112"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05" name="AutoShape 86"/>
          <p:cNvSpPr>
            <a:spLocks noChangeArrowheads="1"/>
          </p:cNvSpPr>
          <p:nvPr/>
        </p:nvSpPr>
        <p:spPr bwMode="auto">
          <a:xfrm>
            <a:off x="2073275" y="2112963"/>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06" name="AutoShape 87"/>
          <p:cNvSpPr>
            <a:spLocks noChangeArrowheads="1"/>
          </p:cNvSpPr>
          <p:nvPr/>
        </p:nvSpPr>
        <p:spPr bwMode="auto">
          <a:xfrm>
            <a:off x="3575050" y="93821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07" name="AutoShape 88"/>
          <p:cNvSpPr>
            <a:spLocks noChangeArrowheads="1"/>
          </p:cNvSpPr>
          <p:nvPr/>
        </p:nvSpPr>
        <p:spPr bwMode="auto">
          <a:xfrm>
            <a:off x="3463925" y="1044575"/>
            <a:ext cx="392113"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08" name="AutoShape 89"/>
          <p:cNvSpPr>
            <a:spLocks noChangeArrowheads="1"/>
          </p:cNvSpPr>
          <p:nvPr/>
        </p:nvSpPr>
        <p:spPr bwMode="auto">
          <a:xfrm>
            <a:off x="3354388" y="1152525"/>
            <a:ext cx="392112" cy="223838"/>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09" name="AutoShape 90"/>
          <p:cNvSpPr>
            <a:spLocks noChangeArrowheads="1"/>
          </p:cNvSpPr>
          <p:nvPr/>
        </p:nvSpPr>
        <p:spPr bwMode="auto">
          <a:xfrm>
            <a:off x="3241675" y="1258888"/>
            <a:ext cx="392113"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10" name="AutoShape 91"/>
          <p:cNvSpPr>
            <a:spLocks noChangeArrowheads="1"/>
          </p:cNvSpPr>
          <p:nvPr/>
        </p:nvSpPr>
        <p:spPr bwMode="auto">
          <a:xfrm>
            <a:off x="3128963" y="1366838"/>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11" name="AutoShape 92"/>
          <p:cNvSpPr>
            <a:spLocks noChangeArrowheads="1"/>
          </p:cNvSpPr>
          <p:nvPr/>
        </p:nvSpPr>
        <p:spPr bwMode="auto">
          <a:xfrm>
            <a:off x="3016250" y="1473200"/>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12" name="AutoShape 93"/>
          <p:cNvSpPr>
            <a:spLocks noChangeArrowheads="1"/>
          </p:cNvSpPr>
          <p:nvPr/>
        </p:nvSpPr>
        <p:spPr bwMode="auto">
          <a:xfrm>
            <a:off x="2906713" y="157956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13" name="AutoShape 94"/>
          <p:cNvSpPr>
            <a:spLocks noChangeArrowheads="1"/>
          </p:cNvSpPr>
          <p:nvPr/>
        </p:nvSpPr>
        <p:spPr bwMode="auto">
          <a:xfrm>
            <a:off x="2795588" y="1687513"/>
            <a:ext cx="392112"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14" name="AutoShape 95"/>
          <p:cNvSpPr>
            <a:spLocks noChangeArrowheads="1"/>
          </p:cNvSpPr>
          <p:nvPr/>
        </p:nvSpPr>
        <p:spPr bwMode="auto">
          <a:xfrm>
            <a:off x="2686050" y="1792288"/>
            <a:ext cx="392113"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15" name="AutoShape 96"/>
          <p:cNvSpPr>
            <a:spLocks noChangeArrowheads="1"/>
          </p:cNvSpPr>
          <p:nvPr/>
        </p:nvSpPr>
        <p:spPr bwMode="auto">
          <a:xfrm>
            <a:off x="2573338" y="1898650"/>
            <a:ext cx="392112"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16" name="AutoShape 97"/>
          <p:cNvSpPr>
            <a:spLocks noChangeArrowheads="1"/>
          </p:cNvSpPr>
          <p:nvPr/>
        </p:nvSpPr>
        <p:spPr bwMode="auto">
          <a:xfrm>
            <a:off x="2463800" y="2005013"/>
            <a:ext cx="392113"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17" name="AutoShape 98"/>
          <p:cNvSpPr>
            <a:spLocks noChangeArrowheads="1"/>
          </p:cNvSpPr>
          <p:nvPr/>
        </p:nvSpPr>
        <p:spPr bwMode="auto">
          <a:xfrm>
            <a:off x="2351088" y="2112963"/>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18" name="AutoShape 99"/>
          <p:cNvSpPr>
            <a:spLocks noChangeArrowheads="1"/>
          </p:cNvSpPr>
          <p:nvPr/>
        </p:nvSpPr>
        <p:spPr bwMode="auto">
          <a:xfrm>
            <a:off x="3852863" y="93821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19" name="AutoShape 100"/>
          <p:cNvSpPr>
            <a:spLocks noChangeArrowheads="1"/>
          </p:cNvSpPr>
          <p:nvPr/>
        </p:nvSpPr>
        <p:spPr bwMode="auto">
          <a:xfrm>
            <a:off x="3741738" y="1044575"/>
            <a:ext cx="392112"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20" name="AutoShape 101"/>
          <p:cNvSpPr>
            <a:spLocks noChangeArrowheads="1"/>
          </p:cNvSpPr>
          <p:nvPr/>
        </p:nvSpPr>
        <p:spPr bwMode="auto">
          <a:xfrm>
            <a:off x="3632200" y="1152525"/>
            <a:ext cx="392113" cy="223838"/>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21" name="AutoShape 102"/>
          <p:cNvSpPr>
            <a:spLocks noChangeArrowheads="1"/>
          </p:cNvSpPr>
          <p:nvPr/>
        </p:nvSpPr>
        <p:spPr bwMode="auto">
          <a:xfrm>
            <a:off x="3519488" y="1258888"/>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22" name="AutoShape 103"/>
          <p:cNvSpPr>
            <a:spLocks noChangeArrowheads="1"/>
          </p:cNvSpPr>
          <p:nvPr/>
        </p:nvSpPr>
        <p:spPr bwMode="auto">
          <a:xfrm>
            <a:off x="3406775" y="1366838"/>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23" name="AutoShape 104"/>
          <p:cNvSpPr>
            <a:spLocks noChangeArrowheads="1"/>
          </p:cNvSpPr>
          <p:nvPr/>
        </p:nvSpPr>
        <p:spPr bwMode="auto">
          <a:xfrm>
            <a:off x="3294063" y="1473200"/>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24" name="AutoShape 105"/>
          <p:cNvSpPr>
            <a:spLocks noChangeArrowheads="1"/>
          </p:cNvSpPr>
          <p:nvPr/>
        </p:nvSpPr>
        <p:spPr bwMode="auto">
          <a:xfrm>
            <a:off x="3184525" y="157956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25" name="AutoShape 106"/>
          <p:cNvSpPr>
            <a:spLocks noChangeArrowheads="1"/>
          </p:cNvSpPr>
          <p:nvPr/>
        </p:nvSpPr>
        <p:spPr bwMode="auto">
          <a:xfrm>
            <a:off x="3073400" y="1687513"/>
            <a:ext cx="392113"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26" name="AutoShape 107"/>
          <p:cNvSpPr>
            <a:spLocks noChangeArrowheads="1"/>
          </p:cNvSpPr>
          <p:nvPr/>
        </p:nvSpPr>
        <p:spPr bwMode="auto">
          <a:xfrm>
            <a:off x="2963863" y="1792288"/>
            <a:ext cx="392112"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27" name="AutoShape 108"/>
          <p:cNvSpPr>
            <a:spLocks noChangeArrowheads="1"/>
          </p:cNvSpPr>
          <p:nvPr/>
        </p:nvSpPr>
        <p:spPr bwMode="auto">
          <a:xfrm>
            <a:off x="2851150" y="1898650"/>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28" name="AutoShape 109"/>
          <p:cNvSpPr>
            <a:spLocks noChangeArrowheads="1"/>
          </p:cNvSpPr>
          <p:nvPr/>
        </p:nvSpPr>
        <p:spPr bwMode="auto">
          <a:xfrm>
            <a:off x="2741613" y="200501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29" name="AutoShape 110"/>
          <p:cNvSpPr>
            <a:spLocks noChangeArrowheads="1"/>
          </p:cNvSpPr>
          <p:nvPr/>
        </p:nvSpPr>
        <p:spPr bwMode="auto">
          <a:xfrm>
            <a:off x="2628900" y="2112963"/>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30" name="AutoShape 111"/>
          <p:cNvSpPr>
            <a:spLocks noChangeArrowheads="1"/>
          </p:cNvSpPr>
          <p:nvPr/>
        </p:nvSpPr>
        <p:spPr bwMode="auto">
          <a:xfrm>
            <a:off x="4132263" y="938213"/>
            <a:ext cx="392112"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31" name="AutoShape 112"/>
          <p:cNvSpPr>
            <a:spLocks noChangeArrowheads="1"/>
          </p:cNvSpPr>
          <p:nvPr/>
        </p:nvSpPr>
        <p:spPr bwMode="auto">
          <a:xfrm>
            <a:off x="4019550" y="1044575"/>
            <a:ext cx="392113"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32" name="AutoShape 113"/>
          <p:cNvSpPr>
            <a:spLocks noChangeArrowheads="1"/>
          </p:cNvSpPr>
          <p:nvPr/>
        </p:nvSpPr>
        <p:spPr bwMode="auto">
          <a:xfrm>
            <a:off x="3910013" y="1152525"/>
            <a:ext cx="392112" cy="223838"/>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33" name="AutoShape 114"/>
          <p:cNvSpPr>
            <a:spLocks noChangeArrowheads="1"/>
          </p:cNvSpPr>
          <p:nvPr/>
        </p:nvSpPr>
        <p:spPr bwMode="auto">
          <a:xfrm>
            <a:off x="3797300" y="1258888"/>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34" name="AutoShape 115"/>
          <p:cNvSpPr>
            <a:spLocks noChangeArrowheads="1"/>
          </p:cNvSpPr>
          <p:nvPr/>
        </p:nvSpPr>
        <p:spPr bwMode="auto">
          <a:xfrm>
            <a:off x="3684588" y="1366838"/>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35" name="AutoShape 116"/>
          <p:cNvSpPr>
            <a:spLocks noChangeArrowheads="1"/>
          </p:cNvSpPr>
          <p:nvPr/>
        </p:nvSpPr>
        <p:spPr bwMode="auto">
          <a:xfrm>
            <a:off x="3573463" y="1473200"/>
            <a:ext cx="392112"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36" name="AutoShape 117"/>
          <p:cNvSpPr>
            <a:spLocks noChangeArrowheads="1"/>
          </p:cNvSpPr>
          <p:nvPr/>
        </p:nvSpPr>
        <p:spPr bwMode="auto">
          <a:xfrm>
            <a:off x="3463925" y="1579563"/>
            <a:ext cx="392113"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37" name="AutoShape 118"/>
          <p:cNvSpPr>
            <a:spLocks noChangeArrowheads="1"/>
          </p:cNvSpPr>
          <p:nvPr/>
        </p:nvSpPr>
        <p:spPr bwMode="auto">
          <a:xfrm>
            <a:off x="3351213" y="1687513"/>
            <a:ext cx="392112"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38" name="AutoShape 119"/>
          <p:cNvSpPr>
            <a:spLocks noChangeArrowheads="1"/>
          </p:cNvSpPr>
          <p:nvPr/>
        </p:nvSpPr>
        <p:spPr bwMode="auto">
          <a:xfrm>
            <a:off x="3241675" y="1792288"/>
            <a:ext cx="392113"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39" name="AutoShape 120"/>
          <p:cNvSpPr>
            <a:spLocks noChangeArrowheads="1"/>
          </p:cNvSpPr>
          <p:nvPr/>
        </p:nvSpPr>
        <p:spPr bwMode="auto">
          <a:xfrm>
            <a:off x="3128963" y="1898650"/>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40" name="AutoShape 121"/>
          <p:cNvSpPr>
            <a:spLocks noChangeArrowheads="1"/>
          </p:cNvSpPr>
          <p:nvPr/>
        </p:nvSpPr>
        <p:spPr bwMode="auto">
          <a:xfrm>
            <a:off x="3019425" y="200501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41" name="AutoShape 122"/>
          <p:cNvSpPr>
            <a:spLocks noChangeArrowheads="1"/>
          </p:cNvSpPr>
          <p:nvPr/>
        </p:nvSpPr>
        <p:spPr bwMode="auto">
          <a:xfrm>
            <a:off x="2906713" y="2112963"/>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42" name="AutoShape 123"/>
          <p:cNvSpPr>
            <a:spLocks noChangeArrowheads="1"/>
          </p:cNvSpPr>
          <p:nvPr/>
        </p:nvSpPr>
        <p:spPr bwMode="auto">
          <a:xfrm>
            <a:off x="4410075" y="938213"/>
            <a:ext cx="392113"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43" name="AutoShape 124"/>
          <p:cNvSpPr>
            <a:spLocks noChangeArrowheads="1"/>
          </p:cNvSpPr>
          <p:nvPr/>
        </p:nvSpPr>
        <p:spPr bwMode="auto">
          <a:xfrm>
            <a:off x="4297363" y="1044575"/>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44" name="AutoShape 125"/>
          <p:cNvSpPr>
            <a:spLocks noChangeArrowheads="1"/>
          </p:cNvSpPr>
          <p:nvPr/>
        </p:nvSpPr>
        <p:spPr bwMode="auto">
          <a:xfrm>
            <a:off x="4187825" y="1152525"/>
            <a:ext cx="393700" cy="223838"/>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45" name="AutoShape 126"/>
          <p:cNvSpPr>
            <a:spLocks noChangeArrowheads="1"/>
          </p:cNvSpPr>
          <p:nvPr/>
        </p:nvSpPr>
        <p:spPr bwMode="auto">
          <a:xfrm>
            <a:off x="4075113" y="1258888"/>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46" name="AutoShape 127"/>
          <p:cNvSpPr>
            <a:spLocks noChangeArrowheads="1"/>
          </p:cNvSpPr>
          <p:nvPr/>
        </p:nvSpPr>
        <p:spPr bwMode="auto">
          <a:xfrm>
            <a:off x="3962400" y="1366838"/>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47" name="AutoShape 128"/>
          <p:cNvSpPr>
            <a:spLocks noChangeArrowheads="1"/>
          </p:cNvSpPr>
          <p:nvPr/>
        </p:nvSpPr>
        <p:spPr bwMode="auto">
          <a:xfrm>
            <a:off x="3851275" y="1473200"/>
            <a:ext cx="392113"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48" name="AutoShape 129"/>
          <p:cNvSpPr>
            <a:spLocks noChangeArrowheads="1"/>
          </p:cNvSpPr>
          <p:nvPr/>
        </p:nvSpPr>
        <p:spPr bwMode="auto">
          <a:xfrm>
            <a:off x="3741738" y="1579563"/>
            <a:ext cx="392112"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49" name="AutoShape 130"/>
          <p:cNvSpPr>
            <a:spLocks noChangeArrowheads="1"/>
          </p:cNvSpPr>
          <p:nvPr/>
        </p:nvSpPr>
        <p:spPr bwMode="auto">
          <a:xfrm>
            <a:off x="3629025" y="1687513"/>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50" name="AutoShape 131"/>
          <p:cNvSpPr>
            <a:spLocks noChangeArrowheads="1"/>
          </p:cNvSpPr>
          <p:nvPr/>
        </p:nvSpPr>
        <p:spPr bwMode="auto">
          <a:xfrm>
            <a:off x="3519488" y="1792288"/>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51" name="AutoShape 132"/>
          <p:cNvSpPr>
            <a:spLocks noChangeArrowheads="1"/>
          </p:cNvSpPr>
          <p:nvPr/>
        </p:nvSpPr>
        <p:spPr bwMode="auto">
          <a:xfrm>
            <a:off x="3406775" y="1898650"/>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52" name="AutoShape 133"/>
          <p:cNvSpPr>
            <a:spLocks noChangeArrowheads="1"/>
          </p:cNvSpPr>
          <p:nvPr/>
        </p:nvSpPr>
        <p:spPr bwMode="auto">
          <a:xfrm>
            <a:off x="3297238" y="200501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53" name="AutoShape 134"/>
          <p:cNvSpPr>
            <a:spLocks noChangeArrowheads="1"/>
          </p:cNvSpPr>
          <p:nvPr/>
        </p:nvSpPr>
        <p:spPr bwMode="auto">
          <a:xfrm>
            <a:off x="3184525" y="2112963"/>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54" name="AutoShape 135"/>
          <p:cNvSpPr>
            <a:spLocks noChangeArrowheads="1"/>
          </p:cNvSpPr>
          <p:nvPr/>
        </p:nvSpPr>
        <p:spPr bwMode="auto">
          <a:xfrm>
            <a:off x="4681538" y="93821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55" name="AutoShape 136"/>
          <p:cNvSpPr>
            <a:spLocks noChangeArrowheads="1"/>
          </p:cNvSpPr>
          <p:nvPr/>
        </p:nvSpPr>
        <p:spPr bwMode="auto">
          <a:xfrm>
            <a:off x="4568825" y="1044575"/>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56" name="AutoShape 137"/>
          <p:cNvSpPr>
            <a:spLocks noChangeArrowheads="1"/>
          </p:cNvSpPr>
          <p:nvPr/>
        </p:nvSpPr>
        <p:spPr bwMode="auto">
          <a:xfrm>
            <a:off x="4459288" y="1152525"/>
            <a:ext cx="393700" cy="223838"/>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57" name="AutoShape 138"/>
          <p:cNvSpPr>
            <a:spLocks noChangeArrowheads="1"/>
          </p:cNvSpPr>
          <p:nvPr/>
        </p:nvSpPr>
        <p:spPr bwMode="auto">
          <a:xfrm>
            <a:off x="4348163" y="1258888"/>
            <a:ext cx="392112"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58" name="AutoShape 139"/>
          <p:cNvSpPr>
            <a:spLocks noChangeArrowheads="1"/>
          </p:cNvSpPr>
          <p:nvPr/>
        </p:nvSpPr>
        <p:spPr bwMode="auto">
          <a:xfrm>
            <a:off x="4235450" y="1366838"/>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59" name="AutoShape 140"/>
          <p:cNvSpPr>
            <a:spLocks noChangeArrowheads="1"/>
          </p:cNvSpPr>
          <p:nvPr/>
        </p:nvSpPr>
        <p:spPr bwMode="auto">
          <a:xfrm>
            <a:off x="4122738" y="1473200"/>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60" name="AutoShape 141"/>
          <p:cNvSpPr>
            <a:spLocks noChangeArrowheads="1"/>
          </p:cNvSpPr>
          <p:nvPr/>
        </p:nvSpPr>
        <p:spPr bwMode="auto">
          <a:xfrm>
            <a:off x="4013200" y="157956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61" name="AutoShape 142"/>
          <p:cNvSpPr>
            <a:spLocks noChangeArrowheads="1"/>
          </p:cNvSpPr>
          <p:nvPr/>
        </p:nvSpPr>
        <p:spPr bwMode="auto">
          <a:xfrm>
            <a:off x="3900488" y="1687513"/>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62" name="AutoShape 143"/>
          <p:cNvSpPr>
            <a:spLocks noChangeArrowheads="1"/>
          </p:cNvSpPr>
          <p:nvPr/>
        </p:nvSpPr>
        <p:spPr bwMode="auto">
          <a:xfrm>
            <a:off x="3792538" y="1792288"/>
            <a:ext cx="392112"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63" name="AutoShape 144"/>
          <p:cNvSpPr>
            <a:spLocks noChangeArrowheads="1"/>
          </p:cNvSpPr>
          <p:nvPr/>
        </p:nvSpPr>
        <p:spPr bwMode="auto">
          <a:xfrm>
            <a:off x="3679825" y="1898650"/>
            <a:ext cx="392113"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64" name="AutoShape 145"/>
          <p:cNvSpPr>
            <a:spLocks noChangeArrowheads="1"/>
          </p:cNvSpPr>
          <p:nvPr/>
        </p:nvSpPr>
        <p:spPr bwMode="auto">
          <a:xfrm>
            <a:off x="3570288" y="2005013"/>
            <a:ext cx="392112"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65" name="AutoShape 146"/>
          <p:cNvSpPr>
            <a:spLocks noChangeArrowheads="1"/>
          </p:cNvSpPr>
          <p:nvPr/>
        </p:nvSpPr>
        <p:spPr bwMode="auto">
          <a:xfrm>
            <a:off x="3457575" y="2112963"/>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66" name="AutoShape 147"/>
          <p:cNvSpPr>
            <a:spLocks noChangeArrowheads="1"/>
          </p:cNvSpPr>
          <p:nvPr/>
        </p:nvSpPr>
        <p:spPr bwMode="auto">
          <a:xfrm>
            <a:off x="4959350" y="93821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67" name="AutoShape 148"/>
          <p:cNvSpPr>
            <a:spLocks noChangeArrowheads="1"/>
          </p:cNvSpPr>
          <p:nvPr/>
        </p:nvSpPr>
        <p:spPr bwMode="auto">
          <a:xfrm>
            <a:off x="4852988" y="1044575"/>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68" name="AutoShape 149"/>
          <p:cNvSpPr>
            <a:spLocks noChangeArrowheads="1"/>
          </p:cNvSpPr>
          <p:nvPr/>
        </p:nvSpPr>
        <p:spPr bwMode="auto">
          <a:xfrm>
            <a:off x="4743450" y="1152525"/>
            <a:ext cx="393700" cy="223838"/>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69" name="AutoShape 150"/>
          <p:cNvSpPr>
            <a:spLocks noChangeArrowheads="1"/>
          </p:cNvSpPr>
          <p:nvPr/>
        </p:nvSpPr>
        <p:spPr bwMode="auto">
          <a:xfrm>
            <a:off x="4630738" y="1258888"/>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70" name="AutoShape 151"/>
          <p:cNvSpPr>
            <a:spLocks noChangeArrowheads="1"/>
          </p:cNvSpPr>
          <p:nvPr/>
        </p:nvSpPr>
        <p:spPr bwMode="auto">
          <a:xfrm>
            <a:off x="4519613" y="1366838"/>
            <a:ext cx="392112"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71" name="AutoShape 152"/>
          <p:cNvSpPr>
            <a:spLocks noChangeArrowheads="1"/>
          </p:cNvSpPr>
          <p:nvPr/>
        </p:nvSpPr>
        <p:spPr bwMode="auto">
          <a:xfrm>
            <a:off x="4400550" y="1473200"/>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72" name="AutoShape 153"/>
          <p:cNvSpPr>
            <a:spLocks noChangeArrowheads="1"/>
          </p:cNvSpPr>
          <p:nvPr/>
        </p:nvSpPr>
        <p:spPr bwMode="auto">
          <a:xfrm>
            <a:off x="4297363" y="157956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73" name="AutoShape 154"/>
          <p:cNvSpPr>
            <a:spLocks noChangeArrowheads="1"/>
          </p:cNvSpPr>
          <p:nvPr/>
        </p:nvSpPr>
        <p:spPr bwMode="auto">
          <a:xfrm>
            <a:off x="4179888" y="1687513"/>
            <a:ext cx="392112"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74" name="AutoShape 155"/>
          <p:cNvSpPr>
            <a:spLocks noChangeArrowheads="1"/>
          </p:cNvSpPr>
          <p:nvPr/>
        </p:nvSpPr>
        <p:spPr bwMode="auto">
          <a:xfrm>
            <a:off x="4070350" y="1792288"/>
            <a:ext cx="392113"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75" name="AutoShape 156"/>
          <p:cNvSpPr>
            <a:spLocks noChangeArrowheads="1"/>
          </p:cNvSpPr>
          <p:nvPr/>
        </p:nvSpPr>
        <p:spPr bwMode="auto">
          <a:xfrm>
            <a:off x="3962400" y="1898650"/>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76" name="AutoShape 157"/>
          <p:cNvSpPr>
            <a:spLocks noChangeArrowheads="1"/>
          </p:cNvSpPr>
          <p:nvPr/>
        </p:nvSpPr>
        <p:spPr bwMode="auto">
          <a:xfrm>
            <a:off x="3848100" y="200501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77" name="AutoShape 158"/>
          <p:cNvSpPr>
            <a:spLocks noChangeArrowheads="1"/>
          </p:cNvSpPr>
          <p:nvPr/>
        </p:nvSpPr>
        <p:spPr bwMode="auto">
          <a:xfrm>
            <a:off x="3735388" y="2112963"/>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78" name="AutoShape 159"/>
          <p:cNvSpPr>
            <a:spLocks noChangeArrowheads="1"/>
          </p:cNvSpPr>
          <p:nvPr/>
        </p:nvSpPr>
        <p:spPr bwMode="auto">
          <a:xfrm>
            <a:off x="5226050" y="93821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79" name="AutoShape 160"/>
          <p:cNvSpPr>
            <a:spLocks noChangeArrowheads="1"/>
          </p:cNvSpPr>
          <p:nvPr/>
        </p:nvSpPr>
        <p:spPr bwMode="auto">
          <a:xfrm>
            <a:off x="5114925" y="1044575"/>
            <a:ext cx="392113"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80" name="AutoShape 161"/>
          <p:cNvSpPr>
            <a:spLocks noChangeArrowheads="1"/>
          </p:cNvSpPr>
          <p:nvPr/>
        </p:nvSpPr>
        <p:spPr bwMode="auto">
          <a:xfrm>
            <a:off x="5005388" y="1152525"/>
            <a:ext cx="392112" cy="223838"/>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81" name="AutoShape 162"/>
          <p:cNvSpPr>
            <a:spLocks noChangeArrowheads="1"/>
          </p:cNvSpPr>
          <p:nvPr/>
        </p:nvSpPr>
        <p:spPr bwMode="auto">
          <a:xfrm>
            <a:off x="4892675" y="1258888"/>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82" name="AutoShape 163"/>
          <p:cNvSpPr>
            <a:spLocks noChangeArrowheads="1"/>
          </p:cNvSpPr>
          <p:nvPr/>
        </p:nvSpPr>
        <p:spPr bwMode="auto">
          <a:xfrm>
            <a:off x="4779963" y="1366838"/>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83" name="AutoShape 164"/>
          <p:cNvSpPr>
            <a:spLocks noChangeArrowheads="1"/>
          </p:cNvSpPr>
          <p:nvPr/>
        </p:nvSpPr>
        <p:spPr bwMode="auto">
          <a:xfrm>
            <a:off x="4667250" y="1473200"/>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84" name="AutoShape 165"/>
          <p:cNvSpPr>
            <a:spLocks noChangeArrowheads="1"/>
          </p:cNvSpPr>
          <p:nvPr/>
        </p:nvSpPr>
        <p:spPr bwMode="auto">
          <a:xfrm>
            <a:off x="4557713" y="157956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85" name="AutoShape 166"/>
          <p:cNvSpPr>
            <a:spLocks noChangeArrowheads="1"/>
          </p:cNvSpPr>
          <p:nvPr/>
        </p:nvSpPr>
        <p:spPr bwMode="auto">
          <a:xfrm>
            <a:off x="4446588" y="1687513"/>
            <a:ext cx="392112"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86" name="AutoShape 167"/>
          <p:cNvSpPr>
            <a:spLocks noChangeArrowheads="1"/>
          </p:cNvSpPr>
          <p:nvPr/>
        </p:nvSpPr>
        <p:spPr bwMode="auto">
          <a:xfrm>
            <a:off x="4337050" y="1792288"/>
            <a:ext cx="392113"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87" name="AutoShape 168"/>
          <p:cNvSpPr>
            <a:spLocks noChangeArrowheads="1"/>
          </p:cNvSpPr>
          <p:nvPr/>
        </p:nvSpPr>
        <p:spPr bwMode="auto">
          <a:xfrm>
            <a:off x="4224338" y="1898650"/>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88" name="AutoShape 169"/>
          <p:cNvSpPr>
            <a:spLocks noChangeArrowheads="1"/>
          </p:cNvSpPr>
          <p:nvPr/>
        </p:nvSpPr>
        <p:spPr bwMode="auto">
          <a:xfrm>
            <a:off x="4114800" y="200501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89" name="AutoShape 170"/>
          <p:cNvSpPr>
            <a:spLocks noChangeArrowheads="1"/>
          </p:cNvSpPr>
          <p:nvPr/>
        </p:nvSpPr>
        <p:spPr bwMode="auto">
          <a:xfrm>
            <a:off x="4002088" y="2112963"/>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90" name="AutoShape 171"/>
          <p:cNvSpPr>
            <a:spLocks noChangeArrowheads="1"/>
          </p:cNvSpPr>
          <p:nvPr/>
        </p:nvSpPr>
        <p:spPr bwMode="auto">
          <a:xfrm>
            <a:off x="5505450" y="938213"/>
            <a:ext cx="392113"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91" name="AutoShape 172"/>
          <p:cNvSpPr>
            <a:spLocks noChangeArrowheads="1"/>
          </p:cNvSpPr>
          <p:nvPr/>
        </p:nvSpPr>
        <p:spPr bwMode="auto">
          <a:xfrm>
            <a:off x="5391150" y="1044575"/>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92" name="AutoShape 173"/>
          <p:cNvSpPr>
            <a:spLocks noChangeArrowheads="1"/>
          </p:cNvSpPr>
          <p:nvPr/>
        </p:nvSpPr>
        <p:spPr bwMode="auto">
          <a:xfrm>
            <a:off x="5281613" y="1152525"/>
            <a:ext cx="393700" cy="223838"/>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93" name="AutoShape 174"/>
          <p:cNvSpPr>
            <a:spLocks noChangeArrowheads="1"/>
          </p:cNvSpPr>
          <p:nvPr/>
        </p:nvSpPr>
        <p:spPr bwMode="auto">
          <a:xfrm>
            <a:off x="5168900" y="1258888"/>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94" name="AutoShape 175"/>
          <p:cNvSpPr>
            <a:spLocks noChangeArrowheads="1"/>
          </p:cNvSpPr>
          <p:nvPr/>
        </p:nvSpPr>
        <p:spPr bwMode="auto">
          <a:xfrm>
            <a:off x="5056188" y="1366838"/>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95" name="AutoShape 176"/>
          <p:cNvSpPr>
            <a:spLocks noChangeArrowheads="1"/>
          </p:cNvSpPr>
          <p:nvPr/>
        </p:nvSpPr>
        <p:spPr bwMode="auto">
          <a:xfrm>
            <a:off x="4946650" y="1473200"/>
            <a:ext cx="392113"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96" name="AutoShape 177"/>
          <p:cNvSpPr>
            <a:spLocks noChangeArrowheads="1"/>
          </p:cNvSpPr>
          <p:nvPr/>
        </p:nvSpPr>
        <p:spPr bwMode="auto">
          <a:xfrm>
            <a:off x="4835525" y="1579563"/>
            <a:ext cx="392113"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97" name="AutoShape 178"/>
          <p:cNvSpPr>
            <a:spLocks noChangeArrowheads="1"/>
          </p:cNvSpPr>
          <p:nvPr/>
        </p:nvSpPr>
        <p:spPr bwMode="auto">
          <a:xfrm>
            <a:off x="4724400" y="1687513"/>
            <a:ext cx="392113"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98" name="AutoShape 179"/>
          <p:cNvSpPr>
            <a:spLocks noChangeArrowheads="1"/>
          </p:cNvSpPr>
          <p:nvPr/>
        </p:nvSpPr>
        <p:spPr bwMode="auto">
          <a:xfrm>
            <a:off x="4614863" y="1792288"/>
            <a:ext cx="392112"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099" name="AutoShape 180"/>
          <p:cNvSpPr>
            <a:spLocks noChangeArrowheads="1"/>
          </p:cNvSpPr>
          <p:nvPr/>
        </p:nvSpPr>
        <p:spPr bwMode="auto">
          <a:xfrm>
            <a:off x="4508500" y="1898650"/>
            <a:ext cx="392113"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100" name="AutoShape 181"/>
          <p:cNvSpPr>
            <a:spLocks noChangeArrowheads="1"/>
          </p:cNvSpPr>
          <p:nvPr/>
        </p:nvSpPr>
        <p:spPr bwMode="auto">
          <a:xfrm>
            <a:off x="4392613" y="2005013"/>
            <a:ext cx="393700" cy="225425"/>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101" name="AutoShape 182"/>
          <p:cNvSpPr>
            <a:spLocks noChangeArrowheads="1"/>
          </p:cNvSpPr>
          <p:nvPr/>
        </p:nvSpPr>
        <p:spPr bwMode="auto">
          <a:xfrm>
            <a:off x="4279900" y="2112963"/>
            <a:ext cx="393700" cy="223837"/>
          </a:xfrm>
          <a:prstGeom prst="cube">
            <a:avLst>
              <a:gd name="adj" fmla="val 4762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75" name="AutoShape 351"/>
          <p:cNvSpPr>
            <a:spLocks noChangeArrowheads="1"/>
          </p:cNvSpPr>
          <p:nvPr/>
        </p:nvSpPr>
        <p:spPr bwMode="auto">
          <a:xfrm>
            <a:off x="1692275" y="2509838"/>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76" name="AutoShape 352"/>
          <p:cNvSpPr>
            <a:spLocks noChangeArrowheads="1"/>
          </p:cNvSpPr>
          <p:nvPr/>
        </p:nvSpPr>
        <p:spPr bwMode="auto">
          <a:xfrm>
            <a:off x="1579563" y="2617788"/>
            <a:ext cx="393700" cy="223837"/>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77" name="AutoShape 353"/>
          <p:cNvSpPr>
            <a:spLocks noChangeArrowheads="1"/>
          </p:cNvSpPr>
          <p:nvPr/>
        </p:nvSpPr>
        <p:spPr bwMode="auto">
          <a:xfrm>
            <a:off x="1482725" y="2724150"/>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78" name="AutoShape 354"/>
          <p:cNvSpPr>
            <a:spLocks noChangeArrowheads="1"/>
          </p:cNvSpPr>
          <p:nvPr/>
        </p:nvSpPr>
        <p:spPr bwMode="auto">
          <a:xfrm>
            <a:off x="1371600" y="2819400"/>
            <a:ext cx="392113" cy="223838"/>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79" name="AutoShape 355"/>
          <p:cNvSpPr>
            <a:spLocks noChangeArrowheads="1"/>
          </p:cNvSpPr>
          <p:nvPr/>
        </p:nvSpPr>
        <p:spPr bwMode="auto">
          <a:xfrm>
            <a:off x="1258888" y="2925763"/>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80" name="AutoShape 356"/>
          <p:cNvSpPr>
            <a:spLocks noChangeArrowheads="1"/>
          </p:cNvSpPr>
          <p:nvPr/>
        </p:nvSpPr>
        <p:spPr bwMode="auto">
          <a:xfrm>
            <a:off x="1146175" y="3033713"/>
            <a:ext cx="393700" cy="223837"/>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81" name="AutoShape 357"/>
          <p:cNvSpPr>
            <a:spLocks noChangeArrowheads="1"/>
          </p:cNvSpPr>
          <p:nvPr/>
        </p:nvSpPr>
        <p:spPr bwMode="auto">
          <a:xfrm>
            <a:off x="1036638" y="3140075"/>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82" name="AutoShape 358"/>
          <p:cNvSpPr>
            <a:spLocks noChangeArrowheads="1"/>
          </p:cNvSpPr>
          <p:nvPr/>
        </p:nvSpPr>
        <p:spPr bwMode="auto">
          <a:xfrm>
            <a:off x="923925" y="3246438"/>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83" name="AutoShape 359"/>
          <p:cNvSpPr>
            <a:spLocks noChangeArrowheads="1"/>
          </p:cNvSpPr>
          <p:nvPr/>
        </p:nvSpPr>
        <p:spPr bwMode="auto">
          <a:xfrm>
            <a:off x="814388" y="3351213"/>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84" name="AutoShape 360"/>
          <p:cNvSpPr>
            <a:spLocks noChangeArrowheads="1"/>
          </p:cNvSpPr>
          <p:nvPr/>
        </p:nvSpPr>
        <p:spPr bwMode="auto">
          <a:xfrm>
            <a:off x="703263" y="3457575"/>
            <a:ext cx="392112"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85" name="AutoShape 361"/>
          <p:cNvSpPr>
            <a:spLocks noChangeArrowheads="1"/>
          </p:cNvSpPr>
          <p:nvPr/>
        </p:nvSpPr>
        <p:spPr bwMode="auto">
          <a:xfrm>
            <a:off x="593725" y="3565525"/>
            <a:ext cx="392113" cy="223838"/>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86" name="AutoShape 362"/>
          <p:cNvSpPr>
            <a:spLocks noChangeArrowheads="1"/>
          </p:cNvSpPr>
          <p:nvPr/>
        </p:nvSpPr>
        <p:spPr bwMode="auto">
          <a:xfrm>
            <a:off x="481013" y="3671888"/>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87" name="AutoShape 363"/>
          <p:cNvSpPr>
            <a:spLocks noChangeArrowheads="1"/>
          </p:cNvSpPr>
          <p:nvPr/>
        </p:nvSpPr>
        <p:spPr bwMode="auto">
          <a:xfrm>
            <a:off x="1970088" y="2509838"/>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88" name="AutoShape 364"/>
          <p:cNvSpPr>
            <a:spLocks noChangeArrowheads="1"/>
          </p:cNvSpPr>
          <p:nvPr/>
        </p:nvSpPr>
        <p:spPr bwMode="auto">
          <a:xfrm>
            <a:off x="1858963" y="2617788"/>
            <a:ext cx="392112" cy="223837"/>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89" name="AutoShape 365"/>
          <p:cNvSpPr>
            <a:spLocks noChangeArrowheads="1"/>
          </p:cNvSpPr>
          <p:nvPr/>
        </p:nvSpPr>
        <p:spPr bwMode="auto">
          <a:xfrm>
            <a:off x="1762125" y="2724150"/>
            <a:ext cx="392113"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90" name="AutoShape 366"/>
          <p:cNvSpPr>
            <a:spLocks noChangeArrowheads="1"/>
          </p:cNvSpPr>
          <p:nvPr/>
        </p:nvSpPr>
        <p:spPr bwMode="auto">
          <a:xfrm>
            <a:off x="1649413" y="2819400"/>
            <a:ext cx="392112" cy="223838"/>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91" name="AutoShape 367"/>
          <p:cNvSpPr>
            <a:spLocks noChangeArrowheads="1"/>
          </p:cNvSpPr>
          <p:nvPr/>
        </p:nvSpPr>
        <p:spPr bwMode="auto">
          <a:xfrm>
            <a:off x="1536700" y="2925763"/>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92" name="AutoShape 368"/>
          <p:cNvSpPr>
            <a:spLocks noChangeArrowheads="1"/>
          </p:cNvSpPr>
          <p:nvPr/>
        </p:nvSpPr>
        <p:spPr bwMode="auto">
          <a:xfrm>
            <a:off x="1423988" y="3033713"/>
            <a:ext cx="393700" cy="223837"/>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93" name="AutoShape 369"/>
          <p:cNvSpPr>
            <a:spLocks noChangeArrowheads="1"/>
          </p:cNvSpPr>
          <p:nvPr/>
        </p:nvSpPr>
        <p:spPr bwMode="auto">
          <a:xfrm>
            <a:off x="1314450" y="3140075"/>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94" name="AutoShape 370"/>
          <p:cNvSpPr>
            <a:spLocks noChangeArrowheads="1"/>
          </p:cNvSpPr>
          <p:nvPr/>
        </p:nvSpPr>
        <p:spPr bwMode="auto">
          <a:xfrm>
            <a:off x="1203325" y="3246438"/>
            <a:ext cx="392113"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95" name="AutoShape 371"/>
          <p:cNvSpPr>
            <a:spLocks noChangeArrowheads="1"/>
          </p:cNvSpPr>
          <p:nvPr/>
        </p:nvSpPr>
        <p:spPr bwMode="auto">
          <a:xfrm>
            <a:off x="1093788" y="3351213"/>
            <a:ext cx="392112"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96" name="AutoShape 372"/>
          <p:cNvSpPr>
            <a:spLocks noChangeArrowheads="1"/>
          </p:cNvSpPr>
          <p:nvPr/>
        </p:nvSpPr>
        <p:spPr bwMode="auto">
          <a:xfrm>
            <a:off x="981075" y="3457575"/>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97" name="AutoShape 373"/>
          <p:cNvSpPr>
            <a:spLocks noChangeArrowheads="1"/>
          </p:cNvSpPr>
          <p:nvPr/>
        </p:nvSpPr>
        <p:spPr bwMode="auto">
          <a:xfrm>
            <a:off x="871538" y="3565525"/>
            <a:ext cx="393700" cy="223838"/>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98" name="AutoShape 374"/>
          <p:cNvSpPr>
            <a:spLocks noChangeArrowheads="1"/>
          </p:cNvSpPr>
          <p:nvPr/>
        </p:nvSpPr>
        <p:spPr bwMode="auto">
          <a:xfrm>
            <a:off x="758825" y="3671888"/>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199" name="AutoShape 375"/>
          <p:cNvSpPr>
            <a:spLocks noChangeArrowheads="1"/>
          </p:cNvSpPr>
          <p:nvPr/>
        </p:nvSpPr>
        <p:spPr bwMode="auto">
          <a:xfrm>
            <a:off x="2247900" y="2509838"/>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00" name="AutoShape 376"/>
          <p:cNvSpPr>
            <a:spLocks noChangeArrowheads="1"/>
          </p:cNvSpPr>
          <p:nvPr/>
        </p:nvSpPr>
        <p:spPr bwMode="auto">
          <a:xfrm>
            <a:off x="2136775" y="2617788"/>
            <a:ext cx="392113" cy="223837"/>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01" name="AutoShape 377"/>
          <p:cNvSpPr>
            <a:spLocks noChangeArrowheads="1"/>
          </p:cNvSpPr>
          <p:nvPr/>
        </p:nvSpPr>
        <p:spPr bwMode="auto">
          <a:xfrm>
            <a:off x="2039938" y="2724150"/>
            <a:ext cx="392112"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02" name="AutoShape 378"/>
          <p:cNvSpPr>
            <a:spLocks noChangeArrowheads="1"/>
          </p:cNvSpPr>
          <p:nvPr/>
        </p:nvSpPr>
        <p:spPr bwMode="auto">
          <a:xfrm>
            <a:off x="1927225" y="2819400"/>
            <a:ext cx="393700" cy="223838"/>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03" name="AutoShape 379"/>
          <p:cNvSpPr>
            <a:spLocks noChangeArrowheads="1"/>
          </p:cNvSpPr>
          <p:nvPr/>
        </p:nvSpPr>
        <p:spPr bwMode="auto">
          <a:xfrm>
            <a:off x="1814513" y="2925763"/>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04" name="AutoShape 380"/>
          <p:cNvSpPr>
            <a:spLocks noChangeArrowheads="1"/>
          </p:cNvSpPr>
          <p:nvPr/>
        </p:nvSpPr>
        <p:spPr bwMode="auto">
          <a:xfrm>
            <a:off x="1701800" y="3033713"/>
            <a:ext cx="393700" cy="223837"/>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05" name="AutoShape 381"/>
          <p:cNvSpPr>
            <a:spLocks noChangeArrowheads="1"/>
          </p:cNvSpPr>
          <p:nvPr/>
        </p:nvSpPr>
        <p:spPr bwMode="auto">
          <a:xfrm>
            <a:off x="1592263" y="3140075"/>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06" name="AutoShape 382"/>
          <p:cNvSpPr>
            <a:spLocks noChangeArrowheads="1"/>
          </p:cNvSpPr>
          <p:nvPr/>
        </p:nvSpPr>
        <p:spPr bwMode="auto">
          <a:xfrm>
            <a:off x="1481138" y="3246438"/>
            <a:ext cx="392112"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07" name="AutoShape 383"/>
          <p:cNvSpPr>
            <a:spLocks noChangeArrowheads="1"/>
          </p:cNvSpPr>
          <p:nvPr/>
        </p:nvSpPr>
        <p:spPr bwMode="auto">
          <a:xfrm>
            <a:off x="1371600" y="3351213"/>
            <a:ext cx="392113"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08" name="AutoShape 384"/>
          <p:cNvSpPr>
            <a:spLocks noChangeArrowheads="1"/>
          </p:cNvSpPr>
          <p:nvPr/>
        </p:nvSpPr>
        <p:spPr bwMode="auto">
          <a:xfrm>
            <a:off x="1258888" y="3457575"/>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09" name="AutoShape 385"/>
          <p:cNvSpPr>
            <a:spLocks noChangeArrowheads="1"/>
          </p:cNvSpPr>
          <p:nvPr/>
        </p:nvSpPr>
        <p:spPr bwMode="auto">
          <a:xfrm>
            <a:off x="1149350" y="3565525"/>
            <a:ext cx="393700" cy="223838"/>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10" name="AutoShape 386"/>
          <p:cNvSpPr>
            <a:spLocks noChangeArrowheads="1"/>
          </p:cNvSpPr>
          <p:nvPr/>
        </p:nvSpPr>
        <p:spPr bwMode="auto">
          <a:xfrm>
            <a:off x="1036638" y="3671888"/>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11" name="AutoShape 387"/>
          <p:cNvSpPr>
            <a:spLocks noChangeArrowheads="1"/>
          </p:cNvSpPr>
          <p:nvPr/>
        </p:nvSpPr>
        <p:spPr bwMode="auto">
          <a:xfrm>
            <a:off x="2527300" y="2509838"/>
            <a:ext cx="392113"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12" name="AutoShape 388"/>
          <p:cNvSpPr>
            <a:spLocks noChangeArrowheads="1"/>
          </p:cNvSpPr>
          <p:nvPr/>
        </p:nvSpPr>
        <p:spPr bwMode="auto">
          <a:xfrm>
            <a:off x="2414588" y="2617788"/>
            <a:ext cx="392112" cy="223837"/>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13" name="AutoShape 389"/>
          <p:cNvSpPr>
            <a:spLocks noChangeArrowheads="1"/>
          </p:cNvSpPr>
          <p:nvPr/>
        </p:nvSpPr>
        <p:spPr bwMode="auto">
          <a:xfrm>
            <a:off x="2317750" y="2724150"/>
            <a:ext cx="392113"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14" name="AutoShape 390"/>
          <p:cNvSpPr>
            <a:spLocks noChangeArrowheads="1"/>
          </p:cNvSpPr>
          <p:nvPr/>
        </p:nvSpPr>
        <p:spPr bwMode="auto">
          <a:xfrm>
            <a:off x="2205038" y="2819400"/>
            <a:ext cx="393700" cy="223838"/>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15" name="AutoShape 391"/>
          <p:cNvSpPr>
            <a:spLocks noChangeArrowheads="1"/>
          </p:cNvSpPr>
          <p:nvPr/>
        </p:nvSpPr>
        <p:spPr bwMode="auto">
          <a:xfrm>
            <a:off x="2092325" y="2925763"/>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16" name="AutoShape 392"/>
          <p:cNvSpPr>
            <a:spLocks noChangeArrowheads="1"/>
          </p:cNvSpPr>
          <p:nvPr/>
        </p:nvSpPr>
        <p:spPr bwMode="auto">
          <a:xfrm>
            <a:off x="1981200" y="3033713"/>
            <a:ext cx="392113" cy="223837"/>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17" name="AutoShape 393"/>
          <p:cNvSpPr>
            <a:spLocks noChangeArrowheads="1"/>
          </p:cNvSpPr>
          <p:nvPr/>
        </p:nvSpPr>
        <p:spPr bwMode="auto">
          <a:xfrm>
            <a:off x="1871663" y="3140075"/>
            <a:ext cx="392112"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18" name="AutoShape 394"/>
          <p:cNvSpPr>
            <a:spLocks noChangeArrowheads="1"/>
          </p:cNvSpPr>
          <p:nvPr/>
        </p:nvSpPr>
        <p:spPr bwMode="auto">
          <a:xfrm>
            <a:off x="1758950" y="3246438"/>
            <a:ext cx="392113"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19" name="AutoShape 395"/>
          <p:cNvSpPr>
            <a:spLocks noChangeArrowheads="1"/>
          </p:cNvSpPr>
          <p:nvPr/>
        </p:nvSpPr>
        <p:spPr bwMode="auto">
          <a:xfrm>
            <a:off x="1649413" y="3351213"/>
            <a:ext cx="392112"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20" name="AutoShape 396"/>
          <p:cNvSpPr>
            <a:spLocks noChangeArrowheads="1"/>
          </p:cNvSpPr>
          <p:nvPr/>
        </p:nvSpPr>
        <p:spPr bwMode="auto">
          <a:xfrm>
            <a:off x="1536700" y="3457575"/>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21" name="AutoShape 397"/>
          <p:cNvSpPr>
            <a:spLocks noChangeArrowheads="1"/>
          </p:cNvSpPr>
          <p:nvPr/>
        </p:nvSpPr>
        <p:spPr bwMode="auto">
          <a:xfrm>
            <a:off x="1427163" y="3565525"/>
            <a:ext cx="393700" cy="223838"/>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22" name="AutoShape 398"/>
          <p:cNvSpPr>
            <a:spLocks noChangeArrowheads="1"/>
          </p:cNvSpPr>
          <p:nvPr/>
        </p:nvSpPr>
        <p:spPr bwMode="auto">
          <a:xfrm>
            <a:off x="1314450" y="3671888"/>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23" name="AutoShape 399"/>
          <p:cNvSpPr>
            <a:spLocks noChangeArrowheads="1"/>
          </p:cNvSpPr>
          <p:nvPr/>
        </p:nvSpPr>
        <p:spPr bwMode="auto">
          <a:xfrm>
            <a:off x="2805113" y="2509838"/>
            <a:ext cx="392112"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24" name="AutoShape 400"/>
          <p:cNvSpPr>
            <a:spLocks noChangeArrowheads="1"/>
          </p:cNvSpPr>
          <p:nvPr/>
        </p:nvSpPr>
        <p:spPr bwMode="auto">
          <a:xfrm>
            <a:off x="2692400" y="2617788"/>
            <a:ext cx="393700" cy="223837"/>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25" name="AutoShape 401"/>
          <p:cNvSpPr>
            <a:spLocks noChangeArrowheads="1"/>
          </p:cNvSpPr>
          <p:nvPr/>
        </p:nvSpPr>
        <p:spPr bwMode="auto">
          <a:xfrm>
            <a:off x="2595563" y="2724150"/>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26" name="AutoShape 402"/>
          <p:cNvSpPr>
            <a:spLocks noChangeArrowheads="1"/>
          </p:cNvSpPr>
          <p:nvPr/>
        </p:nvSpPr>
        <p:spPr bwMode="auto">
          <a:xfrm>
            <a:off x="2482850" y="2819400"/>
            <a:ext cx="393700" cy="223838"/>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27" name="AutoShape 403"/>
          <p:cNvSpPr>
            <a:spLocks noChangeArrowheads="1"/>
          </p:cNvSpPr>
          <p:nvPr/>
        </p:nvSpPr>
        <p:spPr bwMode="auto">
          <a:xfrm>
            <a:off x="2370138" y="2925763"/>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28" name="AutoShape 404"/>
          <p:cNvSpPr>
            <a:spLocks noChangeArrowheads="1"/>
          </p:cNvSpPr>
          <p:nvPr/>
        </p:nvSpPr>
        <p:spPr bwMode="auto">
          <a:xfrm>
            <a:off x="2259013" y="3033713"/>
            <a:ext cx="392112" cy="223837"/>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29" name="AutoShape 405"/>
          <p:cNvSpPr>
            <a:spLocks noChangeArrowheads="1"/>
          </p:cNvSpPr>
          <p:nvPr/>
        </p:nvSpPr>
        <p:spPr bwMode="auto">
          <a:xfrm>
            <a:off x="2149475" y="3140075"/>
            <a:ext cx="392113"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30" name="AutoShape 406"/>
          <p:cNvSpPr>
            <a:spLocks noChangeArrowheads="1"/>
          </p:cNvSpPr>
          <p:nvPr/>
        </p:nvSpPr>
        <p:spPr bwMode="auto">
          <a:xfrm>
            <a:off x="2036763" y="3246438"/>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31" name="AutoShape 407"/>
          <p:cNvSpPr>
            <a:spLocks noChangeArrowheads="1"/>
          </p:cNvSpPr>
          <p:nvPr/>
        </p:nvSpPr>
        <p:spPr bwMode="auto">
          <a:xfrm>
            <a:off x="1927225" y="3351213"/>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32" name="AutoShape 408"/>
          <p:cNvSpPr>
            <a:spLocks noChangeArrowheads="1"/>
          </p:cNvSpPr>
          <p:nvPr/>
        </p:nvSpPr>
        <p:spPr bwMode="auto">
          <a:xfrm>
            <a:off x="1814513" y="3457575"/>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33" name="AutoShape 409"/>
          <p:cNvSpPr>
            <a:spLocks noChangeArrowheads="1"/>
          </p:cNvSpPr>
          <p:nvPr/>
        </p:nvSpPr>
        <p:spPr bwMode="auto">
          <a:xfrm>
            <a:off x="1704975" y="3565525"/>
            <a:ext cx="393700" cy="223838"/>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34" name="AutoShape 410"/>
          <p:cNvSpPr>
            <a:spLocks noChangeArrowheads="1"/>
          </p:cNvSpPr>
          <p:nvPr/>
        </p:nvSpPr>
        <p:spPr bwMode="auto">
          <a:xfrm>
            <a:off x="1592263" y="3671888"/>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35" name="AutoShape 411"/>
          <p:cNvSpPr>
            <a:spLocks noChangeArrowheads="1"/>
          </p:cNvSpPr>
          <p:nvPr/>
        </p:nvSpPr>
        <p:spPr bwMode="auto">
          <a:xfrm>
            <a:off x="3082925" y="2509838"/>
            <a:ext cx="392113"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36" name="AutoShape 412"/>
          <p:cNvSpPr>
            <a:spLocks noChangeArrowheads="1"/>
          </p:cNvSpPr>
          <p:nvPr/>
        </p:nvSpPr>
        <p:spPr bwMode="auto">
          <a:xfrm>
            <a:off x="2970213" y="2617788"/>
            <a:ext cx="393700" cy="223837"/>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37" name="AutoShape 413"/>
          <p:cNvSpPr>
            <a:spLocks noChangeArrowheads="1"/>
          </p:cNvSpPr>
          <p:nvPr/>
        </p:nvSpPr>
        <p:spPr bwMode="auto">
          <a:xfrm>
            <a:off x="2873375" y="2724150"/>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38" name="AutoShape 414"/>
          <p:cNvSpPr>
            <a:spLocks noChangeArrowheads="1"/>
          </p:cNvSpPr>
          <p:nvPr/>
        </p:nvSpPr>
        <p:spPr bwMode="auto">
          <a:xfrm>
            <a:off x="2760663" y="2819400"/>
            <a:ext cx="393700" cy="223838"/>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39" name="AutoShape 415"/>
          <p:cNvSpPr>
            <a:spLocks noChangeArrowheads="1"/>
          </p:cNvSpPr>
          <p:nvPr/>
        </p:nvSpPr>
        <p:spPr bwMode="auto">
          <a:xfrm>
            <a:off x="2649538" y="2925763"/>
            <a:ext cx="392112"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40" name="AutoShape 416"/>
          <p:cNvSpPr>
            <a:spLocks noChangeArrowheads="1"/>
          </p:cNvSpPr>
          <p:nvPr/>
        </p:nvSpPr>
        <p:spPr bwMode="auto">
          <a:xfrm>
            <a:off x="2536825" y="3033713"/>
            <a:ext cx="392113" cy="223837"/>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41" name="AutoShape 417"/>
          <p:cNvSpPr>
            <a:spLocks noChangeArrowheads="1"/>
          </p:cNvSpPr>
          <p:nvPr/>
        </p:nvSpPr>
        <p:spPr bwMode="auto">
          <a:xfrm>
            <a:off x="2427288" y="3140075"/>
            <a:ext cx="392112"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42" name="AutoShape 418"/>
          <p:cNvSpPr>
            <a:spLocks noChangeArrowheads="1"/>
          </p:cNvSpPr>
          <p:nvPr/>
        </p:nvSpPr>
        <p:spPr bwMode="auto">
          <a:xfrm>
            <a:off x="2314575" y="3246438"/>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43" name="AutoShape 419"/>
          <p:cNvSpPr>
            <a:spLocks noChangeArrowheads="1"/>
          </p:cNvSpPr>
          <p:nvPr/>
        </p:nvSpPr>
        <p:spPr bwMode="auto">
          <a:xfrm>
            <a:off x="2205038" y="3351213"/>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44" name="AutoShape 420"/>
          <p:cNvSpPr>
            <a:spLocks noChangeArrowheads="1"/>
          </p:cNvSpPr>
          <p:nvPr/>
        </p:nvSpPr>
        <p:spPr bwMode="auto">
          <a:xfrm>
            <a:off x="2092325" y="3457575"/>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45" name="AutoShape 421"/>
          <p:cNvSpPr>
            <a:spLocks noChangeArrowheads="1"/>
          </p:cNvSpPr>
          <p:nvPr/>
        </p:nvSpPr>
        <p:spPr bwMode="auto">
          <a:xfrm>
            <a:off x="1982788" y="3565525"/>
            <a:ext cx="393700" cy="223838"/>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46" name="AutoShape 422"/>
          <p:cNvSpPr>
            <a:spLocks noChangeArrowheads="1"/>
          </p:cNvSpPr>
          <p:nvPr/>
        </p:nvSpPr>
        <p:spPr bwMode="auto">
          <a:xfrm>
            <a:off x="1871663" y="3671888"/>
            <a:ext cx="392112"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47" name="AutoShape 423"/>
          <p:cNvSpPr>
            <a:spLocks noChangeArrowheads="1"/>
          </p:cNvSpPr>
          <p:nvPr/>
        </p:nvSpPr>
        <p:spPr bwMode="auto">
          <a:xfrm>
            <a:off x="3360738" y="2509838"/>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48" name="AutoShape 424"/>
          <p:cNvSpPr>
            <a:spLocks noChangeArrowheads="1"/>
          </p:cNvSpPr>
          <p:nvPr/>
        </p:nvSpPr>
        <p:spPr bwMode="auto">
          <a:xfrm>
            <a:off x="3248025" y="2617788"/>
            <a:ext cx="393700" cy="223837"/>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49" name="AutoShape 425"/>
          <p:cNvSpPr>
            <a:spLocks noChangeArrowheads="1"/>
          </p:cNvSpPr>
          <p:nvPr/>
        </p:nvSpPr>
        <p:spPr bwMode="auto">
          <a:xfrm>
            <a:off x="3151188" y="2724150"/>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50" name="AutoShape 426"/>
          <p:cNvSpPr>
            <a:spLocks noChangeArrowheads="1"/>
          </p:cNvSpPr>
          <p:nvPr/>
        </p:nvSpPr>
        <p:spPr bwMode="auto">
          <a:xfrm>
            <a:off x="3038475" y="2819400"/>
            <a:ext cx="393700" cy="223838"/>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51" name="AutoShape 427"/>
          <p:cNvSpPr>
            <a:spLocks noChangeArrowheads="1"/>
          </p:cNvSpPr>
          <p:nvPr/>
        </p:nvSpPr>
        <p:spPr bwMode="auto">
          <a:xfrm>
            <a:off x="2927350" y="2925763"/>
            <a:ext cx="392113"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52" name="AutoShape 428"/>
          <p:cNvSpPr>
            <a:spLocks noChangeArrowheads="1"/>
          </p:cNvSpPr>
          <p:nvPr/>
        </p:nvSpPr>
        <p:spPr bwMode="auto">
          <a:xfrm>
            <a:off x="2814638" y="3033713"/>
            <a:ext cx="393700" cy="223837"/>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53" name="AutoShape 429"/>
          <p:cNvSpPr>
            <a:spLocks noChangeArrowheads="1"/>
          </p:cNvSpPr>
          <p:nvPr/>
        </p:nvSpPr>
        <p:spPr bwMode="auto">
          <a:xfrm>
            <a:off x="2705100" y="3140075"/>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54" name="AutoShape 430"/>
          <p:cNvSpPr>
            <a:spLocks noChangeArrowheads="1"/>
          </p:cNvSpPr>
          <p:nvPr/>
        </p:nvSpPr>
        <p:spPr bwMode="auto">
          <a:xfrm>
            <a:off x="2592388" y="3246438"/>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55" name="AutoShape 431"/>
          <p:cNvSpPr>
            <a:spLocks noChangeArrowheads="1"/>
          </p:cNvSpPr>
          <p:nvPr/>
        </p:nvSpPr>
        <p:spPr bwMode="auto">
          <a:xfrm>
            <a:off x="2482850" y="3351213"/>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56" name="AutoShape 432"/>
          <p:cNvSpPr>
            <a:spLocks noChangeArrowheads="1"/>
          </p:cNvSpPr>
          <p:nvPr/>
        </p:nvSpPr>
        <p:spPr bwMode="auto">
          <a:xfrm>
            <a:off x="2370138" y="3457575"/>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57" name="AutoShape 433"/>
          <p:cNvSpPr>
            <a:spLocks noChangeArrowheads="1"/>
          </p:cNvSpPr>
          <p:nvPr/>
        </p:nvSpPr>
        <p:spPr bwMode="auto">
          <a:xfrm>
            <a:off x="2260600" y="3565525"/>
            <a:ext cx="393700" cy="223838"/>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58" name="AutoShape 434"/>
          <p:cNvSpPr>
            <a:spLocks noChangeArrowheads="1"/>
          </p:cNvSpPr>
          <p:nvPr/>
        </p:nvSpPr>
        <p:spPr bwMode="auto">
          <a:xfrm>
            <a:off x="2149475" y="3671888"/>
            <a:ext cx="392113"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59" name="AutoShape 435"/>
          <p:cNvSpPr>
            <a:spLocks noChangeArrowheads="1"/>
          </p:cNvSpPr>
          <p:nvPr/>
        </p:nvSpPr>
        <p:spPr bwMode="auto">
          <a:xfrm>
            <a:off x="3638550" y="2509838"/>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60" name="AutoShape 436"/>
          <p:cNvSpPr>
            <a:spLocks noChangeArrowheads="1"/>
          </p:cNvSpPr>
          <p:nvPr/>
        </p:nvSpPr>
        <p:spPr bwMode="auto">
          <a:xfrm>
            <a:off x="3525838" y="2617788"/>
            <a:ext cx="393700" cy="223837"/>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61" name="AutoShape 437"/>
          <p:cNvSpPr>
            <a:spLocks noChangeArrowheads="1"/>
          </p:cNvSpPr>
          <p:nvPr/>
        </p:nvSpPr>
        <p:spPr bwMode="auto">
          <a:xfrm>
            <a:off x="3429000" y="2724150"/>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62" name="AutoShape 438"/>
          <p:cNvSpPr>
            <a:spLocks noChangeArrowheads="1"/>
          </p:cNvSpPr>
          <p:nvPr/>
        </p:nvSpPr>
        <p:spPr bwMode="auto">
          <a:xfrm>
            <a:off x="3317875" y="2819400"/>
            <a:ext cx="392113" cy="223838"/>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63" name="AutoShape 439"/>
          <p:cNvSpPr>
            <a:spLocks noChangeArrowheads="1"/>
          </p:cNvSpPr>
          <p:nvPr/>
        </p:nvSpPr>
        <p:spPr bwMode="auto">
          <a:xfrm>
            <a:off x="3205163" y="2925763"/>
            <a:ext cx="392112"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64" name="AutoShape 440"/>
          <p:cNvSpPr>
            <a:spLocks noChangeArrowheads="1"/>
          </p:cNvSpPr>
          <p:nvPr/>
        </p:nvSpPr>
        <p:spPr bwMode="auto">
          <a:xfrm>
            <a:off x="3092450" y="3033713"/>
            <a:ext cx="393700" cy="223837"/>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65" name="AutoShape 441"/>
          <p:cNvSpPr>
            <a:spLocks noChangeArrowheads="1"/>
          </p:cNvSpPr>
          <p:nvPr/>
        </p:nvSpPr>
        <p:spPr bwMode="auto">
          <a:xfrm>
            <a:off x="2982913" y="3140075"/>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66" name="AutoShape 442"/>
          <p:cNvSpPr>
            <a:spLocks noChangeArrowheads="1"/>
          </p:cNvSpPr>
          <p:nvPr/>
        </p:nvSpPr>
        <p:spPr bwMode="auto">
          <a:xfrm>
            <a:off x="2870200" y="3246438"/>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67" name="AutoShape 443"/>
          <p:cNvSpPr>
            <a:spLocks noChangeArrowheads="1"/>
          </p:cNvSpPr>
          <p:nvPr/>
        </p:nvSpPr>
        <p:spPr bwMode="auto">
          <a:xfrm>
            <a:off x="2760663" y="3351213"/>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68" name="AutoShape 444"/>
          <p:cNvSpPr>
            <a:spLocks noChangeArrowheads="1"/>
          </p:cNvSpPr>
          <p:nvPr/>
        </p:nvSpPr>
        <p:spPr bwMode="auto">
          <a:xfrm>
            <a:off x="2649538" y="3457575"/>
            <a:ext cx="392112"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69" name="AutoShape 445"/>
          <p:cNvSpPr>
            <a:spLocks noChangeArrowheads="1"/>
          </p:cNvSpPr>
          <p:nvPr/>
        </p:nvSpPr>
        <p:spPr bwMode="auto">
          <a:xfrm>
            <a:off x="2540000" y="3565525"/>
            <a:ext cx="392113" cy="223838"/>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70" name="AutoShape 446"/>
          <p:cNvSpPr>
            <a:spLocks noChangeArrowheads="1"/>
          </p:cNvSpPr>
          <p:nvPr/>
        </p:nvSpPr>
        <p:spPr bwMode="auto">
          <a:xfrm>
            <a:off x="2427288" y="3671888"/>
            <a:ext cx="392112"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71" name="AutoShape 447"/>
          <p:cNvSpPr>
            <a:spLocks noChangeArrowheads="1"/>
          </p:cNvSpPr>
          <p:nvPr/>
        </p:nvSpPr>
        <p:spPr bwMode="auto">
          <a:xfrm>
            <a:off x="3916363" y="2509838"/>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72" name="AutoShape 448"/>
          <p:cNvSpPr>
            <a:spLocks noChangeArrowheads="1"/>
          </p:cNvSpPr>
          <p:nvPr/>
        </p:nvSpPr>
        <p:spPr bwMode="auto">
          <a:xfrm>
            <a:off x="3803650" y="2617788"/>
            <a:ext cx="393700" cy="223837"/>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73" name="AutoShape 449"/>
          <p:cNvSpPr>
            <a:spLocks noChangeArrowheads="1"/>
          </p:cNvSpPr>
          <p:nvPr/>
        </p:nvSpPr>
        <p:spPr bwMode="auto">
          <a:xfrm>
            <a:off x="3706813" y="2724150"/>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74" name="AutoShape 450"/>
          <p:cNvSpPr>
            <a:spLocks noChangeArrowheads="1"/>
          </p:cNvSpPr>
          <p:nvPr/>
        </p:nvSpPr>
        <p:spPr bwMode="auto">
          <a:xfrm>
            <a:off x="3595688" y="2819400"/>
            <a:ext cx="392112" cy="223838"/>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75" name="AutoShape 451"/>
          <p:cNvSpPr>
            <a:spLocks noChangeArrowheads="1"/>
          </p:cNvSpPr>
          <p:nvPr/>
        </p:nvSpPr>
        <p:spPr bwMode="auto">
          <a:xfrm>
            <a:off x="3482975" y="2925763"/>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76" name="AutoShape 452"/>
          <p:cNvSpPr>
            <a:spLocks noChangeArrowheads="1"/>
          </p:cNvSpPr>
          <p:nvPr/>
        </p:nvSpPr>
        <p:spPr bwMode="auto">
          <a:xfrm>
            <a:off x="3370263" y="3033713"/>
            <a:ext cx="393700" cy="223837"/>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77" name="AutoShape 453"/>
          <p:cNvSpPr>
            <a:spLocks noChangeArrowheads="1"/>
          </p:cNvSpPr>
          <p:nvPr/>
        </p:nvSpPr>
        <p:spPr bwMode="auto">
          <a:xfrm>
            <a:off x="3260725" y="3140075"/>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78" name="AutoShape 454"/>
          <p:cNvSpPr>
            <a:spLocks noChangeArrowheads="1"/>
          </p:cNvSpPr>
          <p:nvPr/>
        </p:nvSpPr>
        <p:spPr bwMode="auto">
          <a:xfrm>
            <a:off x="3148013" y="3246438"/>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79" name="AutoShape 455"/>
          <p:cNvSpPr>
            <a:spLocks noChangeArrowheads="1"/>
          </p:cNvSpPr>
          <p:nvPr/>
        </p:nvSpPr>
        <p:spPr bwMode="auto">
          <a:xfrm>
            <a:off x="3038475" y="3351213"/>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80" name="AutoShape 456"/>
          <p:cNvSpPr>
            <a:spLocks noChangeArrowheads="1"/>
          </p:cNvSpPr>
          <p:nvPr/>
        </p:nvSpPr>
        <p:spPr bwMode="auto">
          <a:xfrm>
            <a:off x="2927350" y="3457575"/>
            <a:ext cx="392113"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81" name="AutoShape 457"/>
          <p:cNvSpPr>
            <a:spLocks noChangeArrowheads="1"/>
          </p:cNvSpPr>
          <p:nvPr/>
        </p:nvSpPr>
        <p:spPr bwMode="auto">
          <a:xfrm>
            <a:off x="2817813" y="3565525"/>
            <a:ext cx="392112" cy="223838"/>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82" name="AutoShape 458"/>
          <p:cNvSpPr>
            <a:spLocks noChangeArrowheads="1"/>
          </p:cNvSpPr>
          <p:nvPr/>
        </p:nvSpPr>
        <p:spPr bwMode="auto">
          <a:xfrm>
            <a:off x="2705100" y="3671888"/>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83" name="AutoShape 459"/>
          <p:cNvSpPr>
            <a:spLocks noChangeArrowheads="1"/>
          </p:cNvSpPr>
          <p:nvPr/>
        </p:nvSpPr>
        <p:spPr bwMode="auto">
          <a:xfrm>
            <a:off x="4194175" y="2509838"/>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84" name="AutoShape 460"/>
          <p:cNvSpPr>
            <a:spLocks noChangeArrowheads="1"/>
          </p:cNvSpPr>
          <p:nvPr/>
        </p:nvSpPr>
        <p:spPr bwMode="auto">
          <a:xfrm>
            <a:off x="4083050" y="2617788"/>
            <a:ext cx="392113" cy="223837"/>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85" name="AutoShape 461"/>
          <p:cNvSpPr>
            <a:spLocks noChangeArrowheads="1"/>
          </p:cNvSpPr>
          <p:nvPr/>
        </p:nvSpPr>
        <p:spPr bwMode="auto">
          <a:xfrm>
            <a:off x="3986213" y="2724150"/>
            <a:ext cx="392112"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86" name="AutoShape 462"/>
          <p:cNvSpPr>
            <a:spLocks noChangeArrowheads="1"/>
          </p:cNvSpPr>
          <p:nvPr/>
        </p:nvSpPr>
        <p:spPr bwMode="auto">
          <a:xfrm>
            <a:off x="3873500" y="2819400"/>
            <a:ext cx="392113" cy="223838"/>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87" name="AutoShape 463"/>
          <p:cNvSpPr>
            <a:spLocks noChangeArrowheads="1"/>
          </p:cNvSpPr>
          <p:nvPr/>
        </p:nvSpPr>
        <p:spPr bwMode="auto">
          <a:xfrm>
            <a:off x="3760788" y="2925763"/>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88" name="AutoShape 464"/>
          <p:cNvSpPr>
            <a:spLocks noChangeArrowheads="1"/>
          </p:cNvSpPr>
          <p:nvPr/>
        </p:nvSpPr>
        <p:spPr bwMode="auto">
          <a:xfrm>
            <a:off x="3648075" y="3033713"/>
            <a:ext cx="393700" cy="223837"/>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89" name="AutoShape 465"/>
          <p:cNvSpPr>
            <a:spLocks noChangeArrowheads="1"/>
          </p:cNvSpPr>
          <p:nvPr/>
        </p:nvSpPr>
        <p:spPr bwMode="auto">
          <a:xfrm>
            <a:off x="3538538" y="3140075"/>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90" name="AutoShape 466"/>
          <p:cNvSpPr>
            <a:spLocks noChangeArrowheads="1"/>
          </p:cNvSpPr>
          <p:nvPr/>
        </p:nvSpPr>
        <p:spPr bwMode="auto">
          <a:xfrm>
            <a:off x="3427413" y="3246438"/>
            <a:ext cx="392112"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91" name="AutoShape 467"/>
          <p:cNvSpPr>
            <a:spLocks noChangeArrowheads="1"/>
          </p:cNvSpPr>
          <p:nvPr/>
        </p:nvSpPr>
        <p:spPr bwMode="auto">
          <a:xfrm>
            <a:off x="3317875" y="3351213"/>
            <a:ext cx="392113"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92" name="AutoShape 468"/>
          <p:cNvSpPr>
            <a:spLocks noChangeArrowheads="1"/>
          </p:cNvSpPr>
          <p:nvPr/>
        </p:nvSpPr>
        <p:spPr bwMode="auto">
          <a:xfrm>
            <a:off x="3205163" y="3457575"/>
            <a:ext cx="392112"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93" name="AutoShape 469"/>
          <p:cNvSpPr>
            <a:spLocks noChangeArrowheads="1"/>
          </p:cNvSpPr>
          <p:nvPr/>
        </p:nvSpPr>
        <p:spPr bwMode="auto">
          <a:xfrm>
            <a:off x="3095625" y="3565525"/>
            <a:ext cx="392113" cy="223838"/>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grpSp>
        <p:nvGrpSpPr>
          <p:cNvPr id="2" name="Group 520"/>
          <p:cNvGrpSpPr/>
          <p:nvPr/>
        </p:nvGrpSpPr>
        <p:grpSpPr>
          <a:xfrm>
            <a:off x="3621087" y="2484437"/>
            <a:ext cx="2163763" cy="1398587"/>
            <a:chOff x="3740150" y="2728913"/>
            <a:chExt cx="2163763" cy="1398587"/>
          </a:xfrm>
          <a:solidFill>
            <a:srgbClr val="7030A0"/>
          </a:solidFill>
        </p:grpSpPr>
        <p:sp>
          <p:nvSpPr>
            <p:cNvPr id="295" name="AutoShape 471"/>
            <p:cNvSpPr>
              <a:spLocks noChangeArrowheads="1"/>
            </p:cNvSpPr>
            <p:nvPr/>
          </p:nvSpPr>
          <p:spPr bwMode="auto">
            <a:xfrm>
              <a:off x="4965700" y="2728913"/>
              <a:ext cx="392113"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96" name="AutoShape 472"/>
            <p:cNvSpPr>
              <a:spLocks noChangeArrowheads="1"/>
            </p:cNvSpPr>
            <p:nvPr/>
          </p:nvSpPr>
          <p:spPr bwMode="auto">
            <a:xfrm>
              <a:off x="4852988" y="2835275"/>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97" name="AutoShape 473"/>
            <p:cNvSpPr>
              <a:spLocks noChangeArrowheads="1"/>
            </p:cNvSpPr>
            <p:nvPr/>
          </p:nvSpPr>
          <p:spPr bwMode="auto">
            <a:xfrm>
              <a:off x="4743450" y="2943225"/>
              <a:ext cx="393700" cy="223838"/>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98" name="AutoShape 474"/>
            <p:cNvSpPr>
              <a:spLocks noChangeArrowheads="1"/>
            </p:cNvSpPr>
            <p:nvPr/>
          </p:nvSpPr>
          <p:spPr bwMode="auto">
            <a:xfrm>
              <a:off x="4630738" y="3049588"/>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299" name="AutoShape 475"/>
            <p:cNvSpPr>
              <a:spLocks noChangeArrowheads="1"/>
            </p:cNvSpPr>
            <p:nvPr/>
          </p:nvSpPr>
          <p:spPr bwMode="auto">
            <a:xfrm>
              <a:off x="4518025" y="3157538"/>
              <a:ext cx="393700"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00" name="AutoShape 476"/>
            <p:cNvSpPr>
              <a:spLocks noChangeArrowheads="1"/>
            </p:cNvSpPr>
            <p:nvPr/>
          </p:nvSpPr>
          <p:spPr bwMode="auto">
            <a:xfrm>
              <a:off x="4406900" y="3263900"/>
              <a:ext cx="392113"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01" name="AutoShape 477"/>
            <p:cNvSpPr>
              <a:spLocks noChangeArrowheads="1"/>
            </p:cNvSpPr>
            <p:nvPr/>
          </p:nvSpPr>
          <p:spPr bwMode="auto">
            <a:xfrm>
              <a:off x="4297363" y="3371850"/>
              <a:ext cx="392112" cy="223838"/>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02" name="AutoShape 478"/>
            <p:cNvSpPr>
              <a:spLocks noChangeArrowheads="1"/>
            </p:cNvSpPr>
            <p:nvPr/>
          </p:nvSpPr>
          <p:spPr bwMode="auto">
            <a:xfrm>
              <a:off x="4184650" y="3478213"/>
              <a:ext cx="393700"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03" name="AutoShape 479"/>
            <p:cNvSpPr>
              <a:spLocks noChangeArrowheads="1"/>
            </p:cNvSpPr>
            <p:nvPr/>
          </p:nvSpPr>
          <p:spPr bwMode="auto">
            <a:xfrm>
              <a:off x="4075113" y="3582988"/>
              <a:ext cx="393700"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04" name="AutoShape 480"/>
            <p:cNvSpPr>
              <a:spLocks noChangeArrowheads="1"/>
            </p:cNvSpPr>
            <p:nvPr/>
          </p:nvSpPr>
          <p:spPr bwMode="auto">
            <a:xfrm>
              <a:off x="3962400" y="3689350"/>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05" name="AutoShape 481"/>
            <p:cNvSpPr>
              <a:spLocks noChangeArrowheads="1"/>
            </p:cNvSpPr>
            <p:nvPr/>
          </p:nvSpPr>
          <p:spPr bwMode="auto">
            <a:xfrm>
              <a:off x="3852863" y="3795713"/>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06" name="AutoShape 482"/>
            <p:cNvSpPr>
              <a:spLocks noChangeArrowheads="1"/>
            </p:cNvSpPr>
            <p:nvPr/>
          </p:nvSpPr>
          <p:spPr bwMode="auto">
            <a:xfrm>
              <a:off x="3740150" y="3903663"/>
              <a:ext cx="393700"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07" name="AutoShape 483"/>
            <p:cNvSpPr>
              <a:spLocks noChangeArrowheads="1"/>
            </p:cNvSpPr>
            <p:nvPr/>
          </p:nvSpPr>
          <p:spPr bwMode="auto">
            <a:xfrm>
              <a:off x="5243513" y="2728913"/>
              <a:ext cx="392112"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08" name="AutoShape 484"/>
            <p:cNvSpPr>
              <a:spLocks noChangeArrowheads="1"/>
            </p:cNvSpPr>
            <p:nvPr/>
          </p:nvSpPr>
          <p:spPr bwMode="auto">
            <a:xfrm>
              <a:off x="5137150" y="2835275"/>
              <a:ext cx="392113"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09" name="AutoShape 485"/>
            <p:cNvSpPr>
              <a:spLocks noChangeArrowheads="1"/>
            </p:cNvSpPr>
            <p:nvPr/>
          </p:nvSpPr>
          <p:spPr bwMode="auto">
            <a:xfrm>
              <a:off x="5027613" y="2943225"/>
              <a:ext cx="392112" cy="223838"/>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10" name="AutoShape 486"/>
            <p:cNvSpPr>
              <a:spLocks noChangeArrowheads="1"/>
            </p:cNvSpPr>
            <p:nvPr/>
          </p:nvSpPr>
          <p:spPr bwMode="auto">
            <a:xfrm>
              <a:off x="4914900" y="3049588"/>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11" name="AutoShape 487"/>
            <p:cNvSpPr>
              <a:spLocks noChangeArrowheads="1"/>
            </p:cNvSpPr>
            <p:nvPr/>
          </p:nvSpPr>
          <p:spPr bwMode="auto">
            <a:xfrm>
              <a:off x="4802188" y="3157538"/>
              <a:ext cx="393700"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12" name="AutoShape 488"/>
            <p:cNvSpPr>
              <a:spLocks noChangeArrowheads="1"/>
            </p:cNvSpPr>
            <p:nvPr/>
          </p:nvSpPr>
          <p:spPr bwMode="auto">
            <a:xfrm>
              <a:off x="4684713" y="3263900"/>
              <a:ext cx="392112"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13" name="AutoShape 489"/>
            <p:cNvSpPr>
              <a:spLocks noChangeArrowheads="1"/>
            </p:cNvSpPr>
            <p:nvPr/>
          </p:nvSpPr>
          <p:spPr bwMode="auto">
            <a:xfrm>
              <a:off x="4572000" y="3371850"/>
              <a:ext cx="393700" cy="223838"/>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14" name="AutoShape 490"/>
            <p:cNvSpPr>
              <a:spLocks noChangeArrowheads="1"/>
            </p:cNvSpPr>
            <p:nvPr/>
          </p:nvSpPr>
          <p:spPr bwMode="auto">
            <a:xfrm>
              <a:off x="4454525" y="3478213"/>
              <a:ext cx="392113"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15" name="AutoShape 491"/>
            <p:cNvSpPr>
              <a:spLocks noChangeArrowheads="1"/>
            </p:cNvSpPr>
            <p:nvPr/>
          </p:nvSpPr>
          <p:spPr bwMode="auto">
            <a:xfrm>
              <a:off x="4352925" y="3582988"/>
              <a:ext cx="393700"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16" name="AutoShape 492"/>
            <p:cNvSpPr>
              <a:spLocks noChangeArrowheads="1"/>
            </p:cNvSpPr>
            <p:nvPr/>
          </p:nvSpPr>
          <p:spPr bwMode="auto">
            <a:xfrm>
              <a:off x="4238625" y="3689350"/>
              <a:ext cx="392113"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17" name="AutoShape 493"/>
            <p:cNvSpPr>
              <a:spLocks noChangeArrowheads="1"/>
            </p:cNvSpPr>
            <p:nvPr/>
          </p:nvSpPr>
          <p:spPr bwMode="auto">
            <a:xfrm>
              <a:off x="4122738" y="3795713"/>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18" name="AutoShape 494"/>
            <p:cNvSpPr>
              <a:spLocks noChangeArrowheads="1"/>
            </p:cNvSpPr>
            <p:nvPr/>
          </p:nvSpPr>
          <p:spPr bwMode="auto">
            <a:xfrm>
              <a:off x="4010025" y="3903663"/>
              <a:ext cx="393700"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19" name="AutoShape 495"/>
            <p:cNvSpPr>
              <a:spLocks noChangeArrowheads="1"/>
            </p:cNvSpPr>
            <p:nvPr/>
          </p:nvSpPr>
          <p:spPr bwMode="auto">
            <a:xfrm>
              <a:off x="5510213" y="2728913"/>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20" name="AutoShape 496"/>
            <p:cNvSpPr>
              <a:spLocks noChangeArrowheads="1"/>
            </p:cNvSpPr>
            <p:nvPr/>
          </p:nvSpPr>
          <p:spPr bwMode="auto">
            <a:xfrm>
              <a:off x="5397500" y="2835275"/>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21" name="AutoShape 497"/>
            <p:cNvSpPr>
              <a:spLocks noChangeArrowheads="1"/>
            </p:cNvSpPr>
            <p:nvPr/>
          </p:nvSpPr>
          <p:spPr bwMode="auto">
            <a:xfrm>
              <a:off x="5287963" y="2943225"/>
              <a:ext cx="393700" cy="223838"/>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22" name="AutoShape 498"/>
            <p:cNvSpPr>
              <a:spLocks noChangeArrowheads="1"/>
            </p:cNvSpPr>
            <p:nvPr/>
          </p:nvSpPr>
          <p:spPr bwMode="auto">
            <a:xfrm>
              <a:off x="5175250" y="3049588"/>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23" name="AutoShape 499"/>
            <p:cNvSpPr>
              <a:spLocks noChangeArrowheads="1"/>
            </p:cNvSpPr>
            <p:nvPr/>
          </p:nvSpPr>
          <p:spPr bwMode="auto">
            <a:xfrm>
              <a:off x="5064125" y="3157538"/>
              <a:ext cx="392113"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24" name="AutoShape 500"/>
            <p:cNvSpPr>
              <a:spLocks noChangeArrowheads="1"/>
            </p:cNvSpPr>
            <p:nvPr/>
          </p:nvSpPr>
          <p:spPr bwMode="auto">
            <a:xfrm>
              <a:off x="4949825" y="3263900"/>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25" name="AutoShape 501"/>
            <p:cNvSpPr>
              <a:spLocks noChangeArrowheads="1"/>
            </p:cNvSpPr>
            <p:nvPr/>
          </p:nvSpPr>
          <p:spPr bwMode="auto">
            <a:xfrm>
              <a:off x="4841875" y="3371850"/>
              <a:ext cx="393700" cy="223838"/>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26" name="AutoShape 502"/>
            <p:cNvSpPr>
              <a:spLocks noChangeArrowheads="1"/>
            </p:cNvSpPr>
            <p:nvPr/>
          </p:nvSpPr>
          <p:spPr bwMode="auto">
            <a:xfrm>
              <a:off x="4729163" y="3478213"/>
              <a:ext cx="393700"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27" name="AutoShape 503"/>
            <p:cNvSpPr>
              <a:spLocks noChangeArrowheads="1"/>
            </p:cNvSpPr>
            <p:nvPr/>
          </p:nvSpPr>
          <p:spPr bwMode="auto">
            <a:xfrm>
              <a:off x="4619625" y="3582988"/>
              <a:ext cx="393700"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28" name="AutoShape 504"/>
            <p:cNvSpPr>
              <a:spLocks noChangeArrowheads="1"/>
            </p:cNvSpPr>
            <p:nvPr/>
          </p:nvSpPr>
          <p:spPr bwMode="auto">
            <a:xfrm>
              <a:off x="4506913" y="3689350"/>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29" name="AutoShape 505"/>
            <p:cNvSpPr>
              <a:spLocks noChangeArrowheads="1"/>
            </p:cNvSpPr>
            <p:nvPr/>
          </p:nvSpPr>
          <p:spPr bwMode="auto">
            <a:xfrm>
              <a:off x="4397375" y="3795713"/>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30" name="AutoShape 506"/>
            <p:cNvSpPr>
              <a:spLocks noChangeArrowheads="1"/>
            </p:cNvSpPr>
            <p:nvPr/>
          </p:nvSpPr>
          <p:spPr bwMode="auto">
            <a:xfrm>
              <a:off x="4286250" y="3903663"/>
              <a:ext cx="392113"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grpSp>
      <p:sp>
        <p:nvSpPr>
          <p:cNvPr id="331" name="AutoShape 470"/>
          <p:cNvSpPr>
            <a:spLocks noChangeArrowheads="1"/>
          </p:cNvSpPr>
          <p:nvPr/>
        </p:nvSpPr>
        <p:spPr bwMode="auto">
          <a:xfrm>
            <a:off x="2982913" y="3671888"/>
            <a:ext cx="393700" cy="225425"/>
          </a:xfrm>
          <a:prstGeom prst="cube">
            <a:avLst>
              <a:gd name="adj" fmla="val 47620"/>
            </a:avLst>
          </a:prstGeom>
          <a:solidFill>
            <a:schemeClr val="accent3">
              <a:lumMod val="95000"/>
            </a:schemeClr>
          </a:solidFill>
          <a:ln w="9525">
            <a:solidFill>
              <a:schemeClr val="tx1"/>
            </a:solidFill>
            <a:miter lim="800000"/>
            <a:headEnd/>
            <a:tailEnd/>
          </a:ln>
          <a:effectLst/>
        </p:spPr>
        <p:txBody>
          <a:bodyPr wrap="none" anchor="ctr"/>
          <a:lstStyle/>
          <a:p>
            <a:pPr>
              <a:defRPr/>
            </a:pPr>
            <a:endParaRPr lang="en-US">
              <a:solidFill>
                <a:srgbClr val="000000"/>
              </a:solidFill>
            </a:endParaRPr>
          </a:p>
        </p:txBody>
      </p:sp>
      <p:grpSp>
        <p:nvGrpSpPr>
          <p:cNvPr id="3" name="Group 521"/>
          <p:cNvGrpSpPr/>
          <p:nvPr/>
        </p:nvGrpSpPr>
        <p:grpSpPr>
          <a:xfrm>
            <a:off x="4654550" y="2441574"/>
            <a:ext cx="1852612" cy="1616075"/>
            <a:chOff x="4773613" y="2686050"/>
            <a:chExt cx="1852612" cy="1616075"/>
          </a:xfrm>
          <a:solidFill>
            <a:schemeClr val="accent5">
              <a:lumMod val="75000"/>
            </a:schemeClr>
          </a:solidFill>
        </p:grpSpPr>
        <p:sp>
          <p:nvSpPr>
            <p:cNvPr id="333" name="AutoShape 508"/>
            <p:cNvSpPr>
              <a:spLocks noChangeArrowheads="1"/>
            </p:cNvSpPr>
            <p:nvPr/>
          </p:nvSpPr>
          <p:spPr bwMode="auto">
            <a:xfrm>
              <a:off x="6311900" y="2686050"/>
              <a:ext cx="314325" cy="1492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34" name="AutoShape 520"/>
            <p:cNvSpPr>
              <a:spLocks noChangeArrowheads="1"/>
            </p:cNvSpPr>
            <p:nvPr/>
          </p:nvSpPr>
          <p:spPr bwMode="auto">
            <a:xfrm>
              <a:off x="6188075" y="2792413"/>
              <a:ext cx="314325" cy="150812"/>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35" name="AutoShape 521"/>
            <p:cNvSpPr>
              <a:spLocks noChangeArrowheads="1"/>
            </p:cNvSpPr>
            <p:nvPr/>
          </p:nvSpPr>
          <p:spPr bwMode="auto">
            <a:xfrm>
              <a:off x="6030913" y="2943225"/>
              <a:ext cx="314325" cy="1492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36" name="AutoShape 522"/>
            <p:cNvSpPr>
              <a:spLocks noChangeArrowheads="1"/>
            </p:cNvSpPr>
            <p:nvPr/>
          </p:nvSpPr>
          <p:spPr bwMode="auto">
            <a:xfrm>
              <a:off x="5895975" y="3071813"/>
              <a:ext cx="314325" cy="1492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37" name="AutoShape 523"/>
            <p:cNvSpPr>
              <a:spLocks noChangeArrowheads="1"/>
            </p:cNvSpPr>
            <p:nvPr/>
          </p:nvSpPr>
          <p:spPr bwMode="auto">
            <a:xfrm>
              <a:off x="5738813" y="3200400"/>
              <a:ext cx="314325" cy="1492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38" name="AutoShape 524"/>
            <p:cNvSpPr>
              <a:spLocks noChangeArrowheads="1"/>
            </p:cNvSpPr>
            <p:nvPr/>
          </p:nvSpPr>
          <p:spPr bwMode="auto">
            <a:xfrm>
              <a:off x="5614988" y="3328988"/>
              <a:ext cx="314325" cy="1492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39" name="AutoShape 525"/>
            <p:cNvSpPr>
              <a:spLocks noChangeArrowheads="1"/>
            </p:cNvSpPr>
            <p:nvPr/>
          </p:nvSpPr>
          <p:spPr bwMode="auto">
            <a:xfrm>
              <a:off x="5468938" y="3478213"/>
              <a:ext cx="314325" cy="1492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40" name="AutoShape 526"/>
            <p:cNvSpPr>
              <a:spLocks noChangeArrowheads="1"/>
            </p:cNvSpPr>
            <p:nvPr/>
          </p:nvSpPr>
          <p:spPr bwMode="auto">
            <a:xfrm>
              <a:off x="5345113" y="3606800"/>
              <a:ext cx="315912" cy="1492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41" name="AutoShape 528"/>
            <p:cNvSpPr>
              <a:spLocks noChangeArrowheads="1"/>
            </p:cNvSpPr>
            <p:nvPr/>
          </p:nvSpPr>
          <p:spPr bwMode="auto">
            <a:xfrm>
              <a:off x="5187950" y="3767138"/>
              <a:ext cx="314325" cy="1492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42" name="AutoShape 529"/>
            <p:cNvSpPr>
              <a:spLocks noChangeArrowheads="1"/>
            </p:cNvSpPr>
            <p:nvPr/>
          </p:nvSpPr>
          <p:spPr bwMode="auto">
            <a:xfrm>
              <a:off x="5065713" y="3873500"/>
              <a:ext cx="314325" cy="150813"/>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43" name="AutoShape 530"/>
            <p:cNvSpPr>
              <a:spLocks noChangeArrowheads="1"/>
            </p:cNvSpPr>
            <p:nvPr/>
          </p:nvSpPr>
          <p:spPr bwMode="auto">
            <a:xfrm>
              <a:off x="4906963" y="4024313"/>
              <a:ext cx="315912" cy="1492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44" name="AutoShape 531"/>
            <p:cNvSpPr>
              <a:spLocks noChangeArrowheads="1"/>
            </p:cNvSpPr>
            <p:nvPr/>
          </p:nvSpPr>
          <p:spPr bwMode="auto">
            <a:xfrm>
              <a:off x="4773613" y="4152900"/>
              <a:ext cx="314325" cy="1492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grpSp>
      <p:grpSp>
        <p:nvGrpSpPr>
          <p:cNvPr id="7" name="Group 527"/>
          <p:cNvGrpSpPr/>
          <p:nvPr/>
        </p:nvGrpSpPr>
        <p:grpSpPr>
          <a:xfrm>
            <a:off x="3887787" y="4316412"/>
            <a:ext cx="2163763" cy="1398587"/>
            <a:chOff x="4006850" y="4560888"/>
            <a:chExt cx="2163763" cy="1398587"/>
          </a:xfrm>
          <a:solidFill>
            <a:srgbClr val="7030A0"/>
          </a:solidFill>
        </p:grpSpPr>
        <p:sp>
          <p:nvSpPr>
            <p:cNvPr id="346" name="AutoShape 827"/>
            <p:cNvSpPr>
              <a:spLocks noChangeArrowheads="1"/>
            </p:cNvSpPr>
            <p:nvPr/>
          </p:nvSpPr>
          <p:spPr bwMode="auto">
            <a:xfrm>
              <a:off x="5232400" y="4560888"/>
              <a:ext cx="392113"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47" name="AutoShape 828"/>
            <p:cNvSpPr>
              <a:spLocks noChangeArrowheads="1"/>
            </p:cNvSpPr>
            <p:nvPr/>
          </p:nvSpPr>
          <p:spPr bwMode="auto">
            <a:xfrm>
              <a:off x="5119688" y="4667250"/>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48" name="AutoShape 829"/>
            <p:cNvSpPr>
              <a:spLocks noChangeArrowheads="1"/>
            </p:cNvSpPr>
            <p:nvPr/>
          </p:nvSpPr>
          <p:spPr bwMode="auto">
            <a:xfrm>
              <a:off x="5010150" y="4775200"/>
              <a:ext cx="393700" cy="223838"/>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49" name="AutoShape 830"/>
            <p:cNvSpPr>
              <a:spLocks noChangeArrowheads="1"/>
            </p:cNvSpPr>
            <p:nvPr/>
          </p:nvSpPr>
          <p:spPr bwMode="auto">
            <a:xfrm>
              <a:off x="4897438" y="4881563"/>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50" name="AutoShape 831"/>
            <p:cNvSpPr>
              <a:spLocks noChangeArrowheads="1"/>
            </p:cNvSpPr>
            <p:nvPr/>
          </p:nvSpPr>
          <p:spPr bwMode="auto">
            <a:xfrm>
              <a:off x="4784725" y="4989513"/>
              <a:ext cx="393700"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51" name="AutoShape 832"/>
            <p:cNvSpPr>
              <a:spLocks noChangeArrowheads="1"/>
            </p:cNvSpPr>
            <p:nvPr/>
          </p:nvSpPr>
          <p:spPr bwMode="auto">
            <a:xfrm>
              <a:off x="4673600" y="5095875"/>
              <a:ext cx="392113"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52" name="AutoShape 833"/>
            <p:cNvSpPr>
              <a:spLocks noChangeArrowheads="1"/>
            </p:cNvSpPr>
            <p:nvPr/>
          </p:nvSpPr>
          <p:spPr bwMode="auto">
            <a:xfrm>
              <a:off x="4564063" y="5203825"/>
              <a:ext cx="392112" cy="223838"/>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53" name="AutoShape 834"/>
            <p:cNvSpPr>
              <a:spLocks noChangeArrowheads="1"/>
            </p:cNvSpPr>
            <p:nvPr/>
          </p:nvSpPr>
          <p:spPr bwMode="auto">
            <a:xfrm>
              <a:off x="4451350" y="5310188"/>
              <a:ext cx="393700"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54" name="AutoShape 835"/>
            <p:cNvSpPr>
              <a:spLocks noChangeArrowheads="1"/>
            </p:cNvSpPr>
            <p:nvPr/>
          </p:nvSpPr>
          <p:spPr bwMode="auto">
            <a:xfrm>
              <a:off x="4341813" y="5414963"/>
              <a:ext cx="393700"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55" name="AutoShape 836"/>
            <p:cNvSpPr>
              <a:spLocks noChangeArrowheads="1"/>
            </p:cNvSpPr>
            <p:nvPr/>
          </p:nvSpPr>
          <p:spPr bwMode="auto">
            <a:xfrm>
              <a:off x="4229100" y="5521325"/>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56" name="AutoShape 837"/>
            <p:cNvSpPr>
              <a:spLocks noChangeArrowheads="1"/>
            </p:cNvSpPr>
            <p:nvPr/>
          </p:nvSpPr>
          <p:spPr bwMode="auto">
            <a:xfrm>
              <a:off x="4119563" y="5627688"/>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57" name="AutoShape 838"/>
            <p:cNvSpPr>
              <a:spLocks noChangeArrowheads="1"/>
            </p:cNvSpPr>
            <p:nvPr/>
          </p:nvSpPr>
          <p:spPr bwMode="auto">
            <a:xfrm>
              <a:off x="4006850" y="5735638"/>
              <a:ext cx="393700"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58" name="AutoShape 839"/>
            <p:cNvSpPr>
              <a:spLocks noChangeArrowheads="1"/>
            </p:cNvSpPr>
            <p:nvPr/>
          </p:nvSpPr>
          <p:spPr bwMode="auto">
            <a:xfrm>
              <a:off x="5510213" y="4560888"/>
              <a:ext cx="392112"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59" name="AutoShape 840"/>
            <p:cNvSpPr>
              <a:spLocks noChangeArrowheads="1"/>
            </p:cNvSpPr>
            <p:nvPr/>
          </p:nvSpPr>
          <p:spPr bwMode="auto">
            <a:xfrm>
              <a:off x="5403850" y="4667250"/>
              <a:ext cx="392113"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60" name="AutoShape 841"/>
            <p:cNvSpPr>
              <a:spLocks noChangeArrowheads="1"/>
            </p:cNvSpPr>
            <p:nvPr/>
          </p:nvSpPr>
          <p:spPr bwMode="auto">
            <a:xfrm>
              <a:off x="5294313" y="4775200"/>
              <a:ext cx="392112" cy="223838"/>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61" name="AutoShape 842"/>
            <p:cNvSpPr>
              <a:spLocks noChangeArrowheads="1"/>
            </p:cNvSpPr>
            <p:nvPr/>
          </p:nvSpPr>
          <p:spPr bwMode="auto">
            <a:xfrm>
              <a:off x="5181600" y="4881563"/>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62" name="AutoShape 843"/>
            <p:cNvSpPr>
              <a:spLocks noChangeArrowheads="1"/>
            </p:cNvSpPr>
            <p:nvPr/>
          </p:nvSpPr>
          <p:spPr bwMode="auto">
            <a:xfrm>
              <a:off x="5068888" y="4989513"/>
              <a:ext cx="393700"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63" name="AutoShape 844"/>
            <p:cNvSpPr>
              <a:spLocks noChangeArrowheads="1"/>
            </p:cNvSpPr>
            <p:nvPr/>
          </p:nvSpPr>
          <p:spPr bwMode="auto">
            <a:xfrm>
              <a:off x="4951413" y="5095875"/>
              <a:ext cx="392112"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64" name="AutoShape 845"/>
            <p:cNvSpPr>
              <a:spLocks noChangeArrowheads="1"/>
            </p:cNvSpPr>
            <p:nvPr/>
          </p:nvSpPr>
          <p:spPr bwMode="auto">
            <a:xfrm>
              <a:off x="4838700" y="5203825"/>
              <a:ext cx="393700" cy="223838"/>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65" name="AutoShape 846"/>
            <p:cNvSpPr>
              <a:spLocks noChangeArrowheads="1"/>
            </p:cNvSpPr>
            <p:nvPr/>
          </p:nvSpPr>
          <p:spPr bwMode="auto">
            <a:xfrm>
              <a:off x="4721225" y="5310188"/>
              <a:ext cx="392113"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66" name="AutoShape 847"/>
            <p:cNvSpPr>
              <a:spLocks noChangeArrowheads="1"/>
            </p:cNvSpPr>
            <p:nvPr/>
          </p:nvSpPr>
          <p:spPr bwMode="auto">
            <a:xfrm>
              <a:off x="4619625" y="5414963"/>
              <a:ext cx="393700"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67" name="AutoShape 848"/>
            <p:cNvSpPr>
              <a:spLocks noChangeArrowheads="1"/>
            </p:cNvSpPr>
            <p:nvPr/>
          </p:nvSpPr>
          <p:spPr bwMode="auto">
            <a:xfrm>
              <a:off x="4505325" y="5521325"/>
              <a:ext cx="392113"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68" name="AutoShape 849"/>
            <p:cNvSpPr>
              <a:spLocks noChangeArrowheads="1"/>
            </p:cNvSpPr>
            <p:nvPr/>
          </p:nvSpPr>
          <p:spPr bwMode="auto">
            <a:xfrm>
              <a:off x="4389438" y="5627688"/>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69" name="AutoShape 850"/>
            <p:cNvSpPr>
              <a:spLocks noChangeArrowheads="1"/>
            </p:cNvSpPr>
            <p:nvPr/>
          </p:nvSpPr>
          <p:spPr bwMode="auto">
            <a:xfrm>
              <a:off x="4276725" y="5735638"/>
              <a:ext cx="393700"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70" name="AutoShape 851"/>
            <p:cNvSpPr>
              <a:spLocks noChangeArrowheads="1"/>
            </p:cNvSpPr>
            <p:nvPr/>
          </p:nvSpPr>
          <p:spPr bwMode="auto">
            <a:xfrm>
              <a:off x="5776913" y="4560888"/>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71" name="AutoShape 852"/>
            <p:cNvSpPr>
              <a:spLocks noChangeArrowheads="1"/>
            </p:cNvSpPr>
            <p:nvPr/>
          </p:nvSpPr>
          <p:spPr bwMode="auto">
            <a:xfrm>
              <a:off x="5664200" y="4667250"/>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72" name="AutoShape 853"/>
            <p:cNvSpPr>
              <a:spLocks noChangeArrowheads="1"/>
            </p:cNvSpPr>
            <p:nvPr/>
          </p:nvSpPr>
          <p:spPr bwMode="auto">
            <a:xfrm>
              <a:off x="5554663" y="4775200"/>
              <a:ext cx="393700" cy="223838"/>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73" name="AutoShape 854"/>
            <p:cNvSpPr>
              <a:spLocks noChangeArrowheads="1"/>
            </p:cNvSpPr>
            <p:nvPr/>
          </p:nvSpPr>
          <p:spPr bwMode="auto">
            <a:xfrm>
              <a:off x="5441950" y="4881563"/>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74" name="AutoShape 855"/>
            <p:cNvSpPr>
              <a:spLocks noChangeArrowheads="1"/>
            </p:cNvSpPr>
            <p:nvPr/>
          </p:nvSpPr>
          <p:spPr bwMode="auto">
            <a:xfrm>
              <a:off x="5330825" y="4989513"/>
              <a:ext cx="392113"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75" name="AutoShape 856"/>
            <p:cNvSpPr>
              <a:spLocks noChangeArrowheads="1"/>
            </p:cNvSpPr>
            <p:nvPr/>
          </p:nvSpPr>
          <p:spPr bwMode="auto">
            <a:xfrm>
              <a:off x="5216525" y="5095875"/>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76" name="AutoShape 857"/>
            <p:cNvSpPr>
              <a:spLocks noChangeArrowheads="1"/>
            </p:cNvSpPr>
            <p:nvPr/>
          </p:nvSpPr>
          <p:spPr bwMode="auto">
            <a:xfrm>
              <a:off x="5108575" y="5203825"/>
              <a:ext cx="393700" cy="223838"/>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77" name="AutoShape 858"/>
            <p:cNvSpPr>
              <a:spLocks noChangeArrowheads="1"/>
            </p:cNvSpPr>
            <p:nvPr/>
          </p:nvSpPr>
          <p:spPr bwMode="auto">
            <a:xfrm>
              <a:off x="4995863" y="5310188"/>
              <a:ext cx="393700"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78" name="AutoShape 859"/>
            <p:cNvSpPr>
              <a:spLocks noChangeArrowheads="1"/>
            </p:cNvSpPr>
            <p:nvPr/>
          </p:nvSpPr>
          <p:spPr bwMode="auto">
            <a:xfrm>
              <a:off x="4886325" y="5414963"/>
              <a:ext cx="393700"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79" name="AutoShape 860"/>
            <p:cNvSpPr>
              <a:spLocks noChangeArrowheads="1"/>
            </p:cNvSpPr>
            <p:nvPr/>
          </p:nvSpPr>
          <p:spPr bwMode="auto">
            <a:xfrm>
              <a:off x="4773613" y="5521325"/>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80" name="AutoShape 861"/>
            <p:cNvSpPr>
              <a:spLocks noChangeArrowheads="1"/>
            </p:cNvSpPr>
            <p:nvPr/>
          </p:nvSpPr>
          <p:spPr bwMode="auto">
            <a:xfrm>
              <a:off x="4664075" y="5627688"/>
              <a:ext cx="393700" cy="2254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81" name="AutoShape 862"/>
            <p:cNvSpPr>
              <a:spLocks noChangeArrowheads="1"/>
            </p:cNvSpPr>
            <p:nvPr/>
          </p:nvSpPr>
          <p:spPr bwMode="auto">
            <a:xfrm>
              <a:off x="4552950" y="5735638"/>
              <a:ext cx="392113" cy="223837"/>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grpSp>
      <p:grpSp>
        <p:nvGrpSpPr>
          <p:cNvPr id="8" name="Group 525"/>
          <p:cNvGrpSpPr/>
          <p:nvPr/>
        </p:nvGrpSpPr>
        <p:grpSpPr>
          <a:xfrm>
            <a:off x="4921250" y="4273549"/>
            <a:ext cx="1852612" cy="1616075"/>
            <a:chOff x="5040313" y="4518025"/>
            <a:chExt cx="1852612" cy="1616075"/>
          </a:xfrm>
          <a:solidFill>
            <a:schemeClr val="accent5">
              <a:lumMod val="75000"/>
            </a:schemeClr>
          </a:solidFill>
        </p:grpSpPr>
        <p:sp>
          <p:nvSpPr>
            <p:cNvPr id="383" name="AutoShape 863"/>
            <p:cNvSpPr>
              <a:spLocks noChangeArrowheads="1"/>
            </p:cNvSpPr>
            <p:nvPr/>
          </p:nvSpPr>
          <p:spPr bwMode="auto">
            <a:xfrm>
              <a:off x="6578600" y="4518025"/>
              <a:ext cx="314325" cy="1492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84" name="AutoShape 864"/>
            <p:cNvSpPr>
              <a:spLocks noChangeArrowheads="1"/>
            </p:cNvSpPr>
            <p:nvPr/>
          </p:nvSpPr>
          <p:spPr bwMode="auto">
            <a:xfrm>
              <a:off x="6454775" y="4624388"/>
              <a:ext cx="314325" cy="150812"/>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85" name="AutoShape 866"/>
            <p:cNvSpPr>
              <a:spLocks noChangeArrowheads="1"/>
            </p:cNvSpPr>
            <p:nvPr/>
          </p:nvSpPr>
          <p:spPr bwMode="auto">
            <a:xfrm>
              <a:off x="6297613" y="4775200"/>
              <a:ext cx="314325" cy="1492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86" name="AutoShape 867"/>
            <p:cNvSpPr>
              <a:spLocks noChangeArrowheads="1"/>
            </p:cNvSpPr>
            <p:nvPr/>
          </p:nvSpPr>
          <p:spPr bwMode="auto">
            <a:xfrm>
              <a:off x="6162675" y="4903788"/>
              <a:ext cx="314325" cy="1492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87" name="AutoShape 868"/>
            <p:cNvSpPr>
              <a:spLocks noChangeArrowheads="1"/>
            </p:cNvSpPr>
            <p:nvPr/>
          </p:nvSpPr>
          <p:spPr bwMode="auto">
            <a:xfrm>
              <a:off x="6005513" y="5032375"/>
              <a:ext cx="314325" cy="1492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88" name="AutoShape 869"/>
            <p:cNvSpPr>
              <a:spLocks noChangeArrowheads="1"/>
            </p:cNvSpPr>
            <p:nvPr/>
          </p:nvSpPr>
          <p:spPr bwMode="auto">
            <a:xfrm>
              <a:off x="5881688" y="5160963"/>
              <a:ext cx="314325" cy="1492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89" name="AutoShape 870"/>
            <p:cNvSpPr>
              <a:spLocks noChangeArrowheads="1"/>
            </p:cNvSpPr>
            <p:nvPr/>
          </p:nvSpPr>
          <p:spPr bwMode="auto">
            <a:xfrm>
              <a:off x="5735638" y="5310188"/>
              <a:ext cx="314325" cy="1492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90" name="AutoShape 871"/>
            <p:cNvSpPr>
              <a:spLocks noChangeArrowheads="1"/>
            </p:cNvSpPr>
            <p:nvPr/>
          </p:nvSpPr>
          <p:spPr bwMode="auto">
            <a:xfrm>
              <a:off x="5611813" y="5438775"/>
              <a:ext cx="315912" cy="1492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91" name="AutoShape 873"/>
            <p:cNvSpPr>
              <a:spLocks noChangeArrowheads="1"/>
            </p:cNvSpPr>
            <p:nvPr/>
          </p:nvSpPr>
          <p:spPr bwMode="auto">
            <a:xfrm>
              <a:off x="5454650" y="5599113"/>
              <a:ext cx="314325" cy="1492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92" name="AutoShape 874"/>
            <p:cNvSpPr>
              <a:spLocks noChangeArrowheads="1"/>
            </p:cNvSpPr>
            <p:nvPr/>
          </p:nvSpPr>
          <p:spPr bwMode="auto">
            <a:xfrm>
              <a:off x="5332413" y="5705475"/>
              <a:ext cx="314325" cy="150813"/>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93" name="AutoShape 875"/>
            <p:cNvSpPr>
              <a:spLocks noChangeArrowheads="1"/>
            </p:cNvSpPr>
            <p:nvPr/>
          </p:nvSpPr>
          <p:spPr bwMode="auto">
            <a:xfrm>
              <a:off x="5173663" y="5856288"/>
              <a:ext cx="315912" cy="1492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sp>
          <p:nvSpPr>
            <p:cNvPr id="394" name="AutoShape 876"/>
            <p:cNvSpPr>
              <a:spLocks noChangeArrowheads="1"/>
            </p:cNvSpPr>
            <p:nvPr/>
          </p:nvSpPr>
          <p:spPr bwMode="auto">
            <a:xfrm>
              <a:off x="5040313" y="5984875"/>
              <a:ext cx="314325" cy="149225"/>
            </a:xfrm>
            <a:prstGeom prst="cube">
              <a:avLst>
                <a:gd name="adj" fmla="val 47620"/>
              </a:avLst>
            </a:prstGeom>
            <a:grpFill/>
            <a:ln w="9525">
              <a:solidFill>
                <a:schemeClr val="tx1"/>
              </a:solidFill>
              <a:miter lim="800000"/>
              <a:headEnd/>
              <a:tailEnd/>
            </a:ln>
            <a:effectLst/>
          </p:spPr>
          <p:txBody>
            <a:bodyPr wrap="none" anchor="ctr"/>
            <a:lstStyle/>
            <a:p>
              <a:pPr>
                <a:defRPr/>
              </a:pPr>
              <a:endParaRPr lang="en-US">
                <a:solidFill>
                  <a:srgbClr val="000000"/>
                </a:solidFill>
              </a:endParaRPr>
            </a:p>
          </p:txBody>
        </p:sp>
      </p:grpSp>
      <p:sp>
        <p:nvSpPr>
          <p:cNvPr id="125226" name="TextBox 531"/>
          <p:cNvSpPr txBox="1">
            <a:spLocks noChangeArrowheads="1"/>
          </p:cNvSpPr>
          <p:nvPr/>
        </p:nvSpPr>
        <p:spPr bwMode="auto">
          <a:xfrm>
            <a:off x="344488" y="5953125"/>
            <a:ext cx="3295650" cy="274638"/>
          </a:xfrm>
          <a:prstGeom prst="rect">
            <a:avLst/>
          </a:prstGeom>
          <a:noFill/>
          <a:ln w="9525">
            <a:noFill/>
            <a:miter lim="800000"/>
            <a:headEnd/>
            <a:tailEnd/>
          </a:ln>
        </p:spPr>
        <p:txBody>
          <a:bodyPr>
            <a:prstTxWarp prst="textNoShape">
              <a:avLst/>
            </a:prstTxWarp>
            <a:spAutoFit/>
          </a:bodyPr>
          <a:lstStyle/>
          <a:p>
            <a:r>
              <a:rPr lang="en-US" sz="1200" dirty="0">
                <a:solidFill>
                  <a:srgbClr val="000000"/>
                </a:solidFill>
              </a:rPr>
              <a:t>Neutral</a:t>
            </a:r>
            <a:r>
              <a:rPr lang="en-US" sz="1200" dirty="0" smtClean="0">
                <a:solidFill>
                  <a:srgbClr val="000000"/>
                </a:solidFill>
              </a:rPr>
              <a:t> beam </a:t>
            </a:r>
            <a:r>
              <a:rPr lang="en-US" sz="1200" dirty="0">
                <a:solidFill>
                  <a:srgbClr val="000000"/>
                </a:solidFill>
              </a:rPr>
              <a:t>s</a:t>
            </a:r>
            <a:r>
              <a:rPr lang="en-US" sz="1200" dirty="0" smtClean="0">
                <a:solidFill>
                  <a:srgbClr val="000000"/>
                </a:solidFill>
              </a:rPr>
              <a:t>ources </a:t>
            </a:r>
            <a:r>
              <a:rPr lang="en-US" sz="1200" dirty="0">
                <a:solidFill>
                  <a:srgbClr val="000000"/>
                </a:solidFill>
              </a:rPr>
              <a:t>(NUBEAM)</a:t>
            </a:r>
          </a:p>
        </p:txBody>
      </p:sp>
      <p:grpSp>
        <p:nvGrpSpPr>
          <p:cNvPr id="9" name="Group 302"/>
          <p:cNvGrpSpPr>
            <a:grpSpLocks/>
          </p:cNvGrpSpPr>
          <p:nvPr/>
        </p:nvGrpSpPr>
        <p:grpSpPr bwMode="auto">
          <a:xfrm>
            <a:off x="152400" y="4318000"/>
            <a:ext cx="4527550" cy="1241425"/>
            <a:chOff x="171" y="2874"/>
            <a:chExt cx="2852" cy="782"/>
          </a:xfrm>
        </p:grpSpPr>
        <p:grpSp>
          <p:nvGrpSpPr>
            <p:cNvPr id="10" name="Group 303"/>
            <p:cNvGrpSpPr>
              <a:grpSpLocks/>
            </p:cNvGrpSpPr>
            <p:nvPr/>
          </p:nvGrpSpPr>
          <p:grpSpPr bwMode="auto">
            <a:xfrm>
              <a:off x="171" y="2886"/>
              <a:ext cx="1756" cy="770"/>
              <a:chOff x="1303" y="2974"/>
              <a:chExt cx="1756" cy="770"/>
            </a:xfrm>
          </p:grpSpPr>
          <p:grpSp>
            <p:nvGrpSpPr>
              <p:cNvPr id="11" name="Group 304"/>
              <p:cNvGrpSpPr>
                <a:grpSpLocks/>
              </p:cNvGrpSpPr>
              <p:nvPr/>
            </p:nvGrpSpPr>
            <p:grpSpPr bwMode="auto">
              <a:xfrm>
                <a:off x="1303" y="2982"/>
                <a:ext cx="876" cy="762"/>
                <a:chOff x="2159" y="2842"/>
                <a:chExt cx="876" cy="762"/>
              </a:xfrm>
            </p:grpSpPr>
            <p:sp>
              <p:nvSpPr>
                <p:cNvPr id="125384" name="AutoShape 431"/>
                <p:cNvSpPr>
                  <a:spLocks noChangeArrowheads="1"/>
                </p:cNvSpPr>
                <p:nvPr/>
              </p:nvSpPr>
              <p:spPr bwMode="auto">
                <a:xfrm>
                  <a:off x="2787" y="284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85" name="AutoShape 431"/>
                <p:cNvSpPr>
                  <a:spLocks noChangeArrowheads="1"/>
                </p:cNvSpPr>
                <p:nvPr/>
              </p:nvSpPr>
              <p:spPr bwMode="auto">
                <a:xfrm>
                  <a:off x="2727" y="290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86" name="AutoShape 431"/>
                <p:cNvSpPr>
                  <a:spLocks noChangeArrowheads="1"/>
                </p:cNvSpPr>
                <p:nvPr/>
              </p:nvSpPr>
              <p:spPr bwMode="auto">
                <a:xfrm>
                  <a:off x="2663" y="2966"/>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87" name="AutoShape 431"/>
                <p:cNvSpPr>
                  <a:spLocks noChangeArrowheads="1"/>
                </p:cNvSpPr>
                <p:nvPr/>
              </p:nvSpPr>
              <p:spPr bwMode="auto">
                <a:xfrm>
                  <a:off x="2603" y="3026"/>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88" name="AutoShape 431"/>
                <p:cNvSpPr>
                  <a:spLocks noChangeArrowheads="1"/>
                </p:cNvSpPr>
                <p:nvPr/>
              </p:nvSpPr>
              <p:spPr bwMode="auto">
                <a:xfrm>
                  <a:off x="2535" y="3090"/>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89" name="AutoShape 431"/>
                <p:cNvSpPr>
                  <a:spLocks noChangeArrowheads="1"/>
                </p:cNvSpPr>
                <p:nvPr/>
              </p:nvSpPr>
              <p:spPr bwMode="auto">
                <a:xfrm>
                  <a:off x="2475" y="3150"/>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90" name="AutoShape 431"/>
                <p:cNvSpPr>
                  <a:spLocks noChangeArrowheads="1"/>
                </p:cNvSpPr>
                <p:nvPr/>
              </p:nvSpPr>
              <p:spPr bwMode="auto">
                <a:xfrm>
                  <a:off x="2411" y="3214"/>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91" name="AutoShape 431"/>
                <p:cNvSpPr>
                  <a:spLocks noChangeArrowheads="1"/>
                </p:cNvSpPr>
                <p:nvPr/>
              </p:nvSpPr>
              <p:spPr bwMode="auto">
                <a:xfrm>
                  <a:off x="2347" y="3278"/>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92" name="AutoShape 431"/>
                <p:cNvSpPr>
                  <a:spLocks noChangeArrowheads="1"/>
                </p:cNvSpPr>
                <p:nvPr/>
              </p:nvSpPr>
              <p:spPr bwMode="auto">
                <a:xfrm>
                  <a:off x="2287" y="3338"/>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93" name="AutoShape 431"/>
                <p:cNvSpPr>
                  <a:spLocks noChangeArrowheads="1"/>
                </p:cNvSpPr>
                <p:nvPr/>
              </p:nvSpPr>
              <p:spPr bwMode="auto">
                <a:xfrm>
                  <a:off x="2219" y="340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94" name="AutoShape 431"/>
                <p:cNvSpPr>
                  <a:spLocks noChangeArrowheads="1"/>
                </p:cNvSpPr>
                <p:nvPr/>
              </p:nvSpPr>
              <p:spPr bwMode="auto">
                <a:xfrm>
                  <a:off x="2159" y="346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grpSp>
          <p:grpSp>
            <p:nvGrpSpPr>
              <p:cNvPr id="12" name="Group 316"/>
              <p:cNvGrpSpPr>
                <a:grpSpLocks/>
              </p:cNvGrpSpPr>
              <p:nvPr/>
            </p:nvGrpSpPr>
            <p:grpSpPr bwMode="auto">
              <a:xfrm>
                <a:off x="1523" y="2978"/>
                <a:ext cx="876" cy="762"/>
                <a:chOff x="2159" y="2842"/>
                <a:chExt cx="876" cy="762"/>
              </a:xfrm>
            </p:grpSpPr>
            <p:sp>
              <p:nvSpPr>
                <p:cNvPr id="125373" name="AutoShape 431"/>
                <p:cNvSpPr>
                  <a:spLocks noChangeArrowheads="1"/>
                </p:cNvSpPr>
                <p:nvPr/>
              </p:nvSpPr>
              <p:spPr bwMode="auto">
                <a:xfrm>
                  <a:off x="2787" y="284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74" name="AutoShape 431"/>
                <p:cNvSpPr>
                  <a:spLocks noChangeArrowheads="1"/>
                </p:cNvSpPr>
                <p:nvPr/>
              </p:nvSpPr>
              <p:spPr bwMode="auto">
                <a:xfrm>
                  <a:off x="2727" y="290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75" name="AutoShape 431"/>
                <p:cNvSpPr>
                  <a:spLocks noChangeArrowheads="1"/>
                </p:cNvSpPr>
                <p:nvPr/>
              </p:nvSpPr>
              <p:spPr bwMode="auto">
                <a:xfrm>
                  <a:off x="2663" y="2966"/>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76" name="AutoShape 431"/>
                <p:cNvSpPr>
                  <a:spLocks noChangeArrowheads="1"/>
                </p:cNvSpPr>
                <p:nvPr/>
              </p:nvSpPr>
              <p:spPr bwMode="auto">
                <a:xfrm>
                  <a:off x="2603" y="3026"/>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77" name="AutoShape 431"/>
                <p:cNvSpPr>
                  <a:spLocks noChangeArrowheads="1"/>
                </p:cNvSpPr>
                <p:nvPr/>
              </p:nvSpPr>
              <p:spPr bwMode="auto">
                <a:xfrm>
                  <a:off x="2535" y="3090"/>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78" name="AutoShape 431"/>
                <p:cNvSpPr>
                  <a:spLocks noChangeArrowheads="1"/>
                </p:cNvSpPr>
                <p:nvPr/>
              </p:nvSpPr>
              <p:spPr bwMode="auto">
                <a:xfrm>
                  <a:off x="2475" y="3150"/>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79" name="AutoShape 431"/>
                <p:cNvSpPr>
                  <a:spLocks noChangeArrowheads="1"/>
                </p:cNvSpPr>
                <p:nvPr/>
              </p:nvSpPr>
              <p:spPr bwMode="auto">
                <a:xfrm>
                  <a:off x="2411" y="3214"/>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80" name="AutoShape 431"/>
                <p:cNvSpPr>
                  <a:spLocks noChangeArrowheads="1"/>
                </p:cNvSpPr>
                <p:nvPr/>
              </p:nvSpPr>
              <p:spPr bwMode="auto">
                <a:xfrm>
                  <a:off x="2347" y="3278"/>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81" name="AutoShape 431"/>
                <p:cNvSpPr>
                  <a:spLocks noChangeArrowheads="1"/>
                </p:cNvSpPr>
                <p:nvPr/>
              </p:nvSpPr>
              <p:spPr bwMode="auto">
                <a:xfrm>
                  <a:off x="2287" y="3338"/>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82" name="AutoShape 431"/>
                <p:cNvSpPr>
                  <a:spLocks noChangeArrowheads="1"/>
                </p:cNvSpPr>
                <p:nvPr/>
              </p:nvSpPr>
              <p:spPr bwMode="auto">
                <a:xfrm>
                  <a:off x="2219" y="340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83" name="AutoShape 431"/>
                <p:cNvSpPr>
                  <a:spLocks noChangeArrowheads="1"/>
                </p:cNvSpPr>
                <p:nvPr/>
              </p:nvSpPr>
              <p:spPr bwMode="auto">
                <a:xfrm>
                  <a:off x="2159" y="346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grpSp>
          <p:grpSp>
            <p:nvGrpSpPr>
              <p:cNvPr id="13" name="Group 328"/>
              <p:cNvGrpSpPr>
                <a:grpSpLocks/>
              </p:cNvGrpSpPr>
              <p:nvPr/>
            </p:nvGrpSpPr>
            <p:grpSpPr bwMode="auto">
              <a:xfrm>
                <a:off x="1743" y="2974"/>
                <a:ext cx="876" cy="762"/>
                <a:chOff x="2159" y="2842"/>
                <a:chExt cx="876" cy="762"/>
              </a:xfrm>
            </p:grpSpPr>
            <p:sp>
              <p:nvSpPr>
                <p:cNvPr id="125362" name="AutoShape 431"/>
                <p:cNvSpPr>
                  <a:spLocks noChangeArrowheads="1"/>
                </p:cNvSpPr>
                <p:nvPr/>
              </p:nvSpPr>
              <p:spPr bwMode="auto">
                <a:xfrm>
                  <a:off x="2787" y="284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63" name="AutoShape 431"/>
                <p:cNvSpPr>
                  <a:spLocks noChangeArrowheads="1"/>
                </p:cNvSpPr>
                <p:nvPr/>
              </p:nvSpPr>
              <p:spPr bwMode="auto">
                <a:xfrm>
                  <a:off x="2727" y="290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64" name="AutoShape 431"/>
                <p:cNvSpPr>
                  <a:spLocks noChangeArrowheads="1"/>
                </p:cNvSpPr>
                <p:nvPr/>
              </p:nvSpPr>
              <p:spPr bwMode="auto">
                <a:xfrm>
                  <a:off x="2663" y="2966"/>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65" name="AutoShape 431"/>
                <p:cNvSpPr>
                  <a:spLocks noChangeArrowheads="1"/>
                </p:cNvSpPr>
                <p:nvPr/>
              </p:nvSpPr>
              <p:spPr bwMode="auto">
                <a:xfrm>
                  <a:off x="2603" y="3026"/>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66" name="AutoShape 431"/>
                <p:cNvSpPr>
                  <a:spLocks noChangeArrowheads="1"/>
                </p:cNvSpPr>
                <p:nvPr/>
              </p:nvSpPr>
              <p:spPr bwMode="auto">
                <a:xfrm>
                  <a:off x="2535" y="3090"/>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67" name="AutoShape 431"/>
                <p:cNvSpPr>
                  <a:spLocks noChangeArrowheads="1"/>
                </p:cNvSpPr>
                <p:nvPr/>
              </p:nvSpPr>
              <p:spPr bwMode="auto">
                <a:xfrm>
                  <a:off x="2475" y="3150"/>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68" name="AutoShape 431"/>
                <p:cNvSpPr>
                  <a:spLocks noChangeArrowheads="1"/>
                </p:cNvSpPr>
                <p:nvPr/>
              </p:nvSpPr>
              <p:spPr bwMode="auto">
                <a:xfrm>
                  <a:off x="2411" y="3214"/>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69" name="AutoShape 431"/>
                <p:cNvSpPr>
                  <a:spLocks noChangeArrowheads="1"/>
                </p:cNvSpPr>
                <p:nvPr/>
              </p:nvSpPr>
              <p:spPr bwMode="auto">
                <a:xfrm>
                  <a:off x="2347" y="3278"/>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70" name="AutoShape 431"/>
                <p:cNvSpPr>
                  <a:spLocks noChangeArrowheads="1"/>
                </p:cNvSpPr>
                <p:nvPr/>
              </p:nvSpPr>
              <p:spPr bwMode="auto">
                <a:xfrm>
                  <a:off x="2287" y="3338"/>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71" name="AutoShape 431"/>
                <p:cNvSpPr>
                  <a:spLocks noChangeArrowheads="1"/>
                </p:cNvSpPr>
                <p:nvPr/>
              </p:nvSpPr>
              <p:spPr bwMode="auto">
                <a:xfrm>
                  <a:off x="2219" y="340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72" name="AutoShape 431"/>
                <p:cNvSpPr>
                  <a:spLocks noChangeArrowheads="1"/>
                </p:cNvSpPr>
                <p:nvPr/>
              </p:nvSpPr>
              <p:spPr bwMode="auto">
                <a:xfrm>
                  <a:off x="2159" y="346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grpSp>
          <p:grpSp>
            <p:nvGrpSpPr>
              <p:cNvPr id="14" name="Group 340"/>
              <p:cNvGrpSpPr>
                <a:grpSpLocks/>
              </p:cNvGrpSpPr>
              <p:nvPr/>
            </p:nvGrpSpPr>
            <p:grpSpPr bwMode="auto">
              <a:xfrm>
                <a:off x="1959" y="2974"/>
                <a:ext cx="876" cy="762"/>
                <a:chOff x="2159" y="2842"/>
                <a:chExt cx="876" cy="762"/>
              </a:xfrm>
            </p:grpSpPr>
            <p:sp>
              <p:nvSpPr>
                <p:cNvPr id="125351" name="AutoShape 431"/>
                <p:cNvSpPr>
                  <a:spLocks noChangeArrowheads="1"/>
                </p:cNvSpPr>
                <p:nvPr/>
              </p:nvSpPr>
              <p:spPr bwMode="auto">
                <a:xfrm>
                  <a:off x="2787" y="284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52" name="AutoShape 431"/>
                <p:cNvSpPr>
                  <a:spLocks noChangeArrowheads="1"/>
                </p:cNvSpPr>
                <p:nvPr/>
              </p:nvSpPr>
              <p:spPr bwMode="auto">
                <a:xfrm>
                  <a:off x="2727" y="290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53" name="AutoShape 431"/>
                <p:cNvSpPr>
                  <a:spLocks noChangeArrowheads="1"/>
                </p:cNvSpPr>
                <p:nvPr/>
              </p:nvSpPr>
              <p:spPr bwMode="auto">
                <a:xfrm>
                  <a:off x="2663" y="2966"/>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54" name="AutoShape 431"/>
                <p:cNvSpPr>
                  <a:spLocks noChangeArrowheads="1"/>
                </p:cNvSpPr>
                <p:nvPr/>
              </p:nvSpPr>
              <p:spPr bwMode="auto">
                <a:xfrm>
                  <a:off x="2603" y="3026"/>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55" name="AutoShape 431"/>
                <p:cNvSpPr>
                  <a:spLocks noChangeArrowheads="1"/>
                </p:cNvSpPr>
                <p:nvPr/>
              </p:nvSpPr>
              <p:spPr bwMode="auto">
                <a:xfrm>
                  <a:off x="2535" y="3090"/>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56" name="AutoShape 431"/>
                <p:cNvSpPr>
                  <a:spLocks noChangeArrowheads="1"/>
                </p:cNvSpPr>
                <p:nvPr/>
              </p:nvSpPr>
              <p:spPr bwMode="auto">
                <a:xfrm>
                  <a:off x="2475" y="3150"/>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57" name="AutoShape 431"/>
                <p:cNvSpPr>
                  <a:spLocks noChangeArrowheads="1"/>
                </p:cNvSpPr>
                <p:nvPr/>
              </p:nvSpPr>
              <p:spPr bwMode="auto">
                <a:xfrm>
                  <a:off x="2411" y="3214"/>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58" name="AutoShape 431"/>
                <p:cNvSpPr>
                  <a:spLocks noChangeArrowheads="1"/>
                </p:cNvSpPr>
                <p:nvPr/>
              </p:nvSpPr>
              <p:spPr bwMode="auto">
                <a:xfrm>
                  <a:off x="2347" y="3278"/>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59" name="AutoShape 431"/>
                <p:cNvSpPr>
                  <a:spLocks noChangeArrowheads="1"/>
                </p:cNvSpPr>
                <p:nvPr/>
              </p:nvSpPr>
              <p:spPr bwMode="auto">
                <a:xfrm>
                  <a:off x="2287" y="3338"/>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60" name="AutoShape 431"/>
                <p:cNvSpPr>
                  <a:spLocks noChangeArrowheads="1"/>
                </p:cNvSpPr>
                <p:nvPr/>
              </p:nvSpPr>
              <p:spPr bwMode="auto">
                <a:xfrm>
                  <a:off x="2219" y="340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61" name="AutoShape 431"/>
                <p:cNvSpPr>
                  <a:spLocks noChangeArrowheads="1"/>
                </p:cNvSpPr>
                <p:nvPr/>
              </p:nvSpPr>
              <p:spPr bwMode="auto">
                <a:xfrm>
                  <a:off x="2159" y="346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grpSp>
          <p:grpSp>
            <p:nvGrpSpPr>
              <p:cNvPr id="15" name="Group 352"/>
              <p:cNvGrpSpPr>
                <a:grpSpLocks/>
              </p:cNvGrpSpPr>
              <p:nvPr/>
            </p:nvGrpSpPr>
            <p:grpSpPr bwMode="auto">
              <a:xfrm>
                <a:off x="2183" y="2974"/>
                <a:ext cx="876" cy="762"/>
                <a:chOff x="2159" y="2842"/>
                <a:chExt cx="876" cy="762"/>
              </a:xfrm>
            </p:grpSpPr>
            <p:sp>
              <p:nvSpPr>
                <p:cNvPr id="125340" name="AutoShape 431"/>
                <p:cNvSpPr>
                  <a:spLocks noChangeArrowheads="1"/>
                </p:cNvSpPr>
                <p:nvPr/>
              </p:nvSpPr>
              <p:spPr bwMode="auto">
                <a:xfrm>
                  <a:off x="2787" y="284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41" name="AutoShape 431"/>
                <p:cNvSpPr>
                  <a:spLocks noChangeArrowheads="1"/>
                </p:cNvSpPr>
                <p:nvPr/>
              </p:nvSpPr>
              <p:spPr bwMode="auto">
                <a:xfrm>
                  <a:off x="2727" y="290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42" name="AutoShape 431"/>
                <p:cNvSpPr>
                  <a:spLocks noChangeArrowheads="1"/>
                </p:cNvSpPr>
                <p:nvPr/>
              </p:nvSpPr>
              <p:spPr bwMode="auto">
                <a:xfrm>
                  <a:off x="2663" y="2966"/>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43" name="AutoShape 431"/>
                <p:cNvSpPr>
                  <a:spLocks noChangeArrowheads="1"/>
                </p:cNvSpPr>
                <p:nvPr/>
              </p:nvSpPr>
              <p:spPr bwMode="auto">
                <a:xfrm>
                  <a:off x="2603" y="3026"/>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44" name="AutoShape 431"/>
                <p:cNvSpPr>
                  <a:spLocks noChangeArrowheads="1"/>
                </p:cNvSpPr>
                <p:nvPr/>
              </p:nvSpPr>
              <p:spPr bwMode="auto">
                <a:xfrm>
                  <a:off x="2535" y="3090"/>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45" name="AutoShape 431"/>
                <p:cNvSpPr>
                  <a:spLocks noChangeArrowheads="1"/>
                </p:cNvSpPr>
                <p:nvPr/>
              </p:nvSpPr>
              <p:spPr bwMode="auto">
                <a:xfrm>
                  <a:off x="2475" y="3150"/>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46" name="AutoShape 431"/>
                <p:cNvSpPr>
                  <a:spLocks noChangeArrowheads="1"/>
                </p:cNvSpPr>
                <p:nvPr/>
              </p:nvSpPr>
              <p:spPr bwMode="auto">
                <a:xfrm>
                  <a:off x="2411" y="3214"/>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47" name="AutoShape 431"/>
                <p:cNvSpPr>
                  <a:spLocks noChangeArrowheads="1"/>
                </p:cNvSpPr>
                <p:nvPr/>
              </p:nvSpPr>
              <p:spPr bwMode="auto">
                <a:xfrm>
                  <a:off x="2347" y="3278"/>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48" name="AutoShape 431"/>
                <p:cNvSpPr>
                  <a:spLocks noChangeArrowheads="1"/>
                </p:cNvSpPr>
                <p:nvPr/>
              </p:nvSpPr>
              <p:spPr bwMode="auto">
                <a:xfrm>
                  <a:off x="2287" y="3338"/>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49" name="AutoShape 431"/>
                <p:cNvSpPr>
                  <a:spLocks noChangeArrowheads="1"/>
                </p:cNvSpPr>
                <p:nvPr/>
              </p:nvSpPr>
              <p:spPr bwMode="auto">
                <a:xfrm>
                  <a:off x="2219" y="340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50" name="AutoShape 431"/>
                <p:cNvSpPr>
                  <a:spLocks noChangeArrowheads="1"/>
                </p:cNvSpPr>
                <p:nvPr/>
              </p:nvSpPr>
              <p:spPr bwMode="auto">
                <a:xfrm>
                  <a:off x="2159" y="346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grpSp>
        </p:grpSp>
        <p:grpSp>
          <p:nvGrpSpPr>
            <p:cNvPr id="16" name="Group 364"/>
            <p:cNvGrpSpPr>
              <a:grpSpLocks/>
            </p:cNvGrpSpPr>
            <p:nvPr/>
          </p:nvGrpSpPr>
          <p:grpSpPr bwMode="auto">
            <a:xfrm>
              <a:off x="1267" y="2874"/>
              <a:ext cx="1756" cy="770"/>
              <a:chOff x="1303" y="2974"/>
              <a:chExt cx="1756" cy="770"/>
            </a:xfrm>
          </p:grpSpPr>
          <p:grpSp>
            <p:nvGrpSpPr>
              <p:cNvPr id="17" name="Group 365"/>
              <p:cNvGrpSpPr>
                <a:grpSpLocks/>
              </p:cNvGrpSpPr>
              <p:nvPr/>
            </p:nvGrpSpPr>
            <p:grpSpPr bwMode="auto">
              <a:xfrm>
                <a:off x="1303" y="2982"/>
                <a:ext cx="876" cy="762"/>
                <a:chOff x="2159" y="2842"/>
                <a:chExt cx="876" cy="762"/>
              </a:xfrm>
            </p:grpSpPr>
            <p:sp>
              <p:nvSpPr>
                <p:cNvPr id="125324" name="AutoShape 431"/>
                <p:cNvSpPr>
                  <a:spLocks noChangeArrowheads="1"/>
                </p:cNvSpPr>
                <p:nvPr/>
              </p:nvSpPr>
              <p:spPr bwMode="auto">
                <a:xfrm>
                  <a:off x="2787" y="284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25" name="AutoShape 431"/>
                <p:cNvSpPr>
                  <a:spLocks noChangeArrowheads="1"/>
                </p:cNvSpPr>
                <p:nvPr/>
              </p:nvSpPr>
              <p:spPr bwMode="auto">
                <a:xfrm>
                  <a:off x="2727" y="290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26" name="AutoShape 431"/>
                <p:cNvSpPr>
                  <a:spLocks noChangeArrowheads="1"/>
                </p:cNvSpPr>
                <p:nvPr/>
              </p:nvSpPr>
              <p:spPr bwMode="auto">
                <a:xfrm>
                  <a:off x="2663" y="2966"/>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27" name="AutoShape 431"/>
                <p:cNvSpPr>
                  <a:spLocks noChangeArrowheads="1"/>
                </p:cNvSpPr>
                <p:nvPr/>
              </p:nvSpPr>
              <p:spPr bwMode="auto">
                <a:xfrm>
                  <a:off x="2603" y="3026"/>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28" name="AutoShape 431"/>
                <p:cNvSpPr>
                  <a:spLocks noChangeArrowheads="1"/>
                </p:cNvSpPr>
                <p:nvPr/>
              </p:nvSpPr>
              <p:spPr bwMode="auto">
                <a:xfrm>
                  <a:off x="2535" y="3090"/>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29" name="AutoShape 431"/>
                <p:cNvSpPr>
                  <a:spLocks noChangeArrowheads="1"/>
                </p:cNvSpPr>
                <p:nvPr/>
              </p:nvSpPr>
              <p:spPr bwMode="auto">
                <a:xfrm>
                  <a:off x="2475" y="3150"/>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30" name="AutoShape 431"/>
                <p:cNvSpPr>
                  <a:spLocks noChangeArrowheads="1"/>
                </p:cNvSpPr>
                <p:nvPr/>
              </p:nvSpPr>
              <p:spPr bwMode="auto">
                <a:xfrm>
                  <a:off x="2411" y="3214"/>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31" name="AutoShape 431"/>
                <p:cNvSpPr>
                  <a:spLocks noChangeArrowheads="1"/>
                </p:cNvSpPr>
                <p:nvPr/>
              </p:nvSpPr>
              <p:spPr bwMode="auto">
                <a:xfrm>
                  <a:off x="2347" y="3278"/>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32" name="AutoShape 431"/>
                <p:cNvSpPr>
                  <a:spLocks noChangeArrowheads="1"/>
                </p:cNvSpPr>
                <p:nvPr/>
              </p:nvSpPr>
              <p:spPr bwMode="auto">
                <a:xfrm>
                  <a:off x="2287" y="3338"/>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33" name="AutoShape 431"/>
                <p:cNvSpPr>
                  <a:spLocks noChangeArrowheads="1"/>
                </p:cNvSpPr>
                <p:nvPr/>
              </p:nvSpPr>
              <p:spPr bwMode="auto">
                <a:xfrm>
                  <a:off x="2219" y="340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34" name="AutoShape 431"/>
                <p:cNvSpPr>
                  <a:spLocks noChangeArrowheads="1"/>
                </p:cNvSpPr>
                <p:nvPr/>
              </p:nvSpPr>
              <p:spPr bwMode="auto">
                <a:xfrm>
                  <a:off x="2159" y="346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grpSp>
          <p:grpSp>
            <p:nvGrpSpPr>
              <p:cNvPr id="18" name="Group 377"/>
              <p:cNvGrpSpPr>
                <a:grpSpLocks/>
              </p:cNvGrpSpPr>
              <p:nvPr/>
            </p:nvGrpSpPr>
            <p:grpSpPr bwMode="auto">
              <a:xfrm>
                <a:off x="1523" y="2978"/>
                <a:ext cx="876" cy="762"/>
                <a:chOff x="2159" y="2842"/>
                <a:chExt cx="876" cy="762"/>
              </a:xfrm>
            </p:grpSpPr>
            <p:sp>
              <p:nvSpPr>
                <p:cNvPr id="125313" name="AutoShape 431"/>
                <p:cNvSpPr>
                  <a:spLocks noChangeArrowheads="1"/>
                </p:cNvSpPr>
                <p:nvPr/>
              </p:nvSpPr>
              <p:spPr bwMode="auto">
                <a:xfrm>
                  <a:off x="2787" y="284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14" name="AutoShape 431"/>
                <p:cNvSpPr>
                  <a:spLocks noChangeArrowheads="1"/>
                </p:cNvSpPr>
                <p:nvPr/>
              </p:nvSpPr>
              <p:spPr bwMode="auto">
                <a:xfrm>
                  <a:off x="2727" y="290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15" name="AutoShape 431"/>
                <p:cNvSpPr>
                  <a:spLocks noChangeArrowheads="1"/>
                </p:cNvSpPr>
                <p:nvPr/>
              </p:nvSpPr>
              <p:spPr bwMode="auto">
                <a:xfrm>
                  <a:off x="2663" y="2966"/>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16" name="AutoShape 431"/>
                <p:cNvSpPr>
                  <a:spLocks noChangeArrowheads="1"/>
                </p:cNvSpPr>
                <p:nvPr/>
              </p:nvSpPr>
              <p:spPr bwMode="auto">
                <a:xfrm>
                  <a:off x="2603" y="3026"/>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17" name="AutoShape 431"/>
                <p:cNvSpPr>
                  <a:spLocks noChangeArrowheads="1"/>
                </p:cNvSpPr>
                <p:nvPr/>
              </p:nvSpPr>
              <p:spPr bwMode="auto">
                <a:xfrm>
                  <a:off x="2535" y="3090"/>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18" name="AutoShape 431"/>
                <p:cNvSpPr>
                  <a:spLocks noChangeArrowheads="1"/>
                </p:cNvSpPr>
                <p:nvPr/>
              </p:nvSpPr>
              <p:spPr bwMode="auto">
                <a:xfrm>
                  <a:off x="2475" y="3150"/>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19" name="AutoShape 431"/>
                <p:cNvSpPr>
                  <a:spLocks noChangeArrowheads="1"/>
                </p:cNvSpPr>
                <p:nvPr/>
              </p:nvSpPr>
              <p:spPr bwMode="auto">
                <a:xfrm>
                  <a:off x="2411" y="3214"/>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20" name="AutoShape 431"/>
                <p:cNvSpPr>
                  <a:spLocks noChangeArrowheads="1"/>
                </p:cNvSpPr>
                <p:nvPr/>
              </p:nvSpPr>
              <p:spPr bwMode="auto">
                <a:xfrm>
                  <a:off x="2347" y="3278"/>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21" name="AutoShape 431"/>
                <p:cNvSpPr>
                  <a:spLocks noChangeArrowheads="1"/>
                </p:cNvSpPr>
                <p:nvPr/>
              </p:nvSpPr>
              <p:spPr bwMode="auto">
                <a:xfrm>
                  <a:off x="2287" y="3338"/>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22" name="AutoShape 431"/>
                <p:cNvSpPr>
                  <a:spLocks noChangeArrowheads="1"/>
                </p:cNvSpPr>
                <p:nvPr/>
              </p:nvSpPr>
              <p:spPr bwMode="auto">
                <a:xfrm>
                  <a:off x="2219" y="340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23" name="AutoShape 431"/>
                <p:cNvSpPr>
                  <a:spLocks noChangeArrowheads="1"/>
                </p:cNvSpPr>
                <p:nvPr/>
              </p:nvSpPr>
              <p:spPr bwMode="auto">
                <a:xfrm>
                  <a:off x="2159" y="346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grpSp>
          <p:grpSp>
            <p:nvGrpSpPr>
              <p:cNvPr id="19" name="Group 389"/>
              <p:cNvGrpSpPr>
                <a:grpSpLocks/>
              </p:cNvGrpSpPr>
              <p:nvPr/>
            </p:nvGrpSpPr>
            <p:grpSpPr bwMode="auto">
              <a:xfrm>
                <a:off x="1743" y="2974"/>
                <a:ext cx="876" cy="762"/>
                <a:chOff x="2159" y="2842"/>
                <a:chExt cx="876" cy="762"/>
              </a:xfrm>
            </p:grpSpPr>
            <p:sp>
              <p:nvSpPr>
                <p:cNvPr id="125302" name="AutoShape 431"/>
                <p:cNvSpPr>
                  <a:spLocks noChangeArrowheads="1"/>
                </p:cNvSpPr>
                <p:nvPr/>
              </p:nvSpPr>
              <p:spPr bwMode="auto">
                <a:xfrm>
                  <a:off x="2787" y="284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03" name="AutoShape 431"/>
                <p:cNvSpPr>
                  <a:spLocks noChangeArrowheads="1"/>
                </p:cNvSpPr>
                <p:nvPr/>
              </p:nvSpPr>
              <p:spPr bwMode="auto">
                <a:xfrm>
                  <a:off x="2727" y="290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04" name="AutoShape 431"/>
                <p:cNvSpPr>
                  <a:spLocks noChangeArrowheads="1"/>
                </p:cNvSpPr>
                <p:nvPr/>
              </p:nvSpPr>
              <p:spPr bwMode="auto">
                <a:xfrm>
                  <a:off x="2663" y="2966"/>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05" name="AutoShape 431"/>
                <p:cNvSpPr>
                  <a:spLocks noChangeArrowheads="1"/>
                </p:cNvSpPr>
                <p:nvPr/>
              </p:nvSpPr>
              <p:spPr bwMode="auto">
                <a:xfrm>
                  <a:off x="2603" y="3026"/>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06" name="AutoShape 431"/>
                <p:cNvSpPr>
                  <a:spLocks noChangeArrowheads="1"/>
                </p:cNvSpPr>
                <p:nvPr/>
              </p:nvSpPr>
              <p:spPr bwMode="auto">
                <a:xfrm>
                  <a:off x="2535" y="3090"/>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07" name="AutoShape 431"/>
                <p:cNvSpPr>
                  <a:spLocks noChangeArrowheads="1"/>
                </p:cNvSpPr>
                <p:nvPr/>
              </p:nvSpPr>
              <p:spPr bwMode="auto">
                <a:xfrm>
                  <a:off x="2475" y="3150"/>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08" name="AutoShape 431"/>
                <p:cNvSpPr>
                  <a:spLocks noChangeArrowheads="1"/>
                </p:cNvSpPr>
                <p:nvPr/>
              </p:nvSpPr>
              <p:spPr bwMode="auto">
                <a:xfrm>
                  <a:off x="2411" y="3214"/>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09" name="AutoShape 431"/>
                <p:cNvSpPr>
                  <a:spLocks noChangeArrowheads="1"/>
                </p:cNvSpPr>
                <p:nvPr/>
              </p:nvSpPr>
              <p:spPr bwMode="auto">
                <a:xfrm>
                  <a:off x="2347" y="3278"/>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10" name="AutoShape 431"/>
                <p:cNvSpPr>
                  <a:spLocks noChangeArrowheads="1"/>
                </p:cNvSpPr>
                <p:nvPr/>
              </p:nvSpPr>
              <p:spPr bwMode="auto">
                <a:xfrm>
                  <a:off x="2287" y="3338"/>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11" name="AutoShape 431"/>
                <p:cNvSpPr>
                  <a:spLocks noChangeArrowheads="1"/>
                </p:cNvSpPr>
                <p:nvPr/>
              </p:nvSpPr>
              <p:spPr bwMode="auto">
                <a:xfrm>
                  <a:off x="2219" y="340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12" name="AutoShape 431"/>
                <p:cNvSpPr>
                  <a:spLocks noChangeArrowheads="1"/>
                </p:cNvSpPr>
                <p:nvPr/>
              </p:nvSpPr>
              <p:spPr bwMode="auto">
                <a:xfrm>
                  <a:off x="2159" y="346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grpSp>
          <p:grpSp>
            <p:nvGrpSpPr>
              <p:cNvPr id="20" name="Group 401"/>
              <p:cNvGrpSpPr>
                <a:grpSpLocks/>
              </p:cNvGrpSpPr>
              <p:nvPr/>
            </p:nvGrpSpPr>
            <p:grpSpPr bwMode="auto">
              <a:xfrm>
                <a:off x="1959" y="2974"/>
                <a:ext cx="876" cy="762"/>
                <a:chOff x="2159" y="2842"/>
                <a:chExt cx="876" cy="762"/>
              </a:xfrm>
            </p:grpSpPr>
            <p:sp>
              <p:nvSpPr>
                <p:cNvPr id="125291" name="AutoShape 431"/>
                <p:cNvSpPr>
                  <a:spLocks noChangeArrowheads="1"/>
                </p:cNvSpPr>
                <p:nvPr/>
              </p:nvSpPr>
              <p:spPr bwMode="auto">
                <a:xfrm>
                  <a:off x="2787" y="284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92" name="AutoShape 431"/>
                <p:cNvSpPr>
                  <a:spLocks noChangeArrowheads="1"/>
                </p:cNvSpPr>
                <p:nvPr/>
              </p:nvSpPr>
              <p:spPr bwMode="auto">
                <a:xfrm>
                  <a:off x="2727" y="290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93" name="AutoShape 431"/>
                <p:cNvSpPr>
                  <a:spLocks noChangeArrowheads="1"/>
                </p:cNvSpPr>
                <p:nvPr/>
              </p:nvSpPr>
              <p:spPr bwMode="auto">
                <a:xfrm>
                  <a:off x="2663" y="2966"/>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94" name="AutoShape 431"/>
                <p:cNvSpPr>
                  <a:spLocks noChangeArrowheads="1"/>
                </p:cNvSpPr>
                <p:nvPr/>
              </p:nvSpPr>
              <p:spPr bwMode="auto">
                <a:xfrm>
                  <a:off x="2603" y="3026"/>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95" name="AutoShape 431"/>
                <p:cNvSpPr>
                  <a:spLocks noChangeArrowheads="1"/>
                </p:cNvSpPr>
                <p:nvPr/>
              </p:nvSpPr>
              <p:spPr bwMode="auto">
                <a:xfrm>
                  <a:off x="2535" y="3090"/>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96" name="AutoShape 431"/>
                <p:cNvSpPr>
                  <a:spLocks noChangeArrowheads="1"/>
                </p:cNvSpPr>
                <p:nvPr/>
              </p:nvSpPr>
              <p:spPr bwMode="auto">
                <a:xfrm>
                  <a:off x="2475" y="3150"/>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97" name="AutoShape 431"/>
                <p:cNvSpPr>
                  <a:spLocks noChangeArrowheads="1"/>
                </p:cNvSpPr>
                <p:nvPr/>
              </p:nvSpPr>
              <p:spPr bwMode="auto">
                <a:xfrm>
                  <a:off x="2411" y="3214"/>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98" name="AutoShape 431"/>
                <p:cNvSpPr>
                  <a:spLocks noChangeArrowheads="1"/>
                </p:cNvSpPr>
                <p:nvPr/>
              </p:nvSpPr>
              <p:spPr bwMode="auto">
                <a:xfrm>
                  <a:off x="2347" y="3278"/>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99" name="AutoShape 431"/>
                <p:cNvSpPr>
                  <a:spLocks noChangeArrowheads="1"/>
                </p:cNvSpPr>
                <p:nvPr/>
              </p:nvSpPr>
              <p:spPr bwMode="auto">
                <a:xfrm>
                  <a:off x="2287" y="3338"/>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00" name="AutoShape 431"/>
                <p:cNvSpPr>
                  <a:spLocks noChangeArrowheads="1"/>
                </p:cNvSpPr>
                <p:nvPr/>
              </p:nvSpPr>
              <p:spPr bwMode="auto">
                <a:xfrm>
                  <a:off x="2219" y="340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301" name="AutoShape 431"/>
                <p:cNvSpPr>
                  <a:spLocks noChangeArrowheads="1"/>
                </p:cNvSpPr>
                <p:nvPr/>
              </p:nvSpPr>
              <p:spPr bwMode="auto">
                <a:xfrm>
                  <a:off x="2159" y="346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grpSp>
          <p:grpSp>
            <p:nvGrpSpPr>
              <p:cNvPr id="21" name="Group 413"/>
              <p:cNvGrpSpPr>
                <a:grpSpLocks/>
              </p:cNvGrpSpPr>
              <p:nvPr/>
            </p:nvGrpSpPr>
            <p:grpSpPr bwMode="auto">
              <a:xfrm>
                <a:off x="2183" y="2974"/>
                <a:ext cx="876" cy="762"/>
                <a:chOff x="2159" y="2842"/>
                <a:chExt cx="876" cy="762"/>
              </a:xfrm>
            </p:grpSpPr>
            <p:sp>
              <p:nvSpPr>
                <p:cNvPr id="125280" name="AutoShape 431"/>
                <p:cNvSpPr>
                  <a:spLocks noChangeArrowheads="1"/>
                </p:cNvSpPr>
                <p:nvPr/>
              </p:nvSpPr>
              <p:spPr bwMode="auto">
                <a:xfrm>
                  <a:off x="2787" y="284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81" name="AutoShape 431"/>
                <p:cNvSpPr>
                  <a:spLocks noChangeArrowheads="1"/>
                </p:cNvSpPr>
                <p:nvPr/>
              </p:nvSpPr>
              <p:spPr bwMode="auto">
                <a:xfrm>
                  <a:off x="2727" y="290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82" name="AutoShape 431"/>
                <p:cNvSpPr>
                  <a:spLocks noChangeArrowheads="1"/>
                </p:cNvSpPr>
                <p:nvPr/>
              </p:nvSpPr>
              <p:spPr bwMode="auto">
                <a:xfrm>
                  <a:off x="2663" y="2966"/>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83" name="AutoShape 431"/>
                <p:cNvSpPr>
                  <a:spLocks noChangeArrowheads="1"/>
                </p:cNvSpPr>
                <p:nvPr/>
              </p:nvSpPr>
              <p:spPr bwMode="auto">
                <a:xfrm>
                  <a:off x="2603" y="3026"/>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84" name="AutoShape 431"/>
                <p:cNvSpPr>
                  <a:spLocks noChangeArrowheads="1"/>
                </p:cNvSpPr>
                <p:nvPr/>
              </p:nvSpPr>
              <p:spPr bwMode="auto">
                <a:xfrm>
                  <a:off x="2535" y="3090"/>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85" name="AutoShape 431"/>
                <p:cNvSpPr>
                  <a:spLocks noChangeArrowheads="1"/>
                </p:cNvSpPr>
                <p:nvPr/>
              </p:nvSpPr>
              <p:spPr bwMode="auto">
                <a:xfrm>
                  <a:off x="2475" y="3150"/>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86" name="AutoShape 431"/>
                <p:cNvSpPr>
                  <a:spLocks noChangeArrowheads="1"/>
                </p:cNvSpPr>
                <p:nvPr/>
              </p:nvSpPr>
              <p:spPr bwMode="auto">
                <a:xfrm>
                  <a:off x="2411" y="3214"/>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87" name="AutoShape 431"/>
                <p:cNvSpPr>
                  <a:spLocks noChangeArrowheads="1"/>
                </p:cNvSpPr>
                <p:nvPr/>
              </p:nvSpPr>
              <p:spPr bwMode="auto">
                <a:xfrm>
                  <a:off x="2347" y="3278"/>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88" name="AutoShape 431"/>
                <p:cNvSpPr>
                  <a:spLocks noChangeArrowheads="1"/>
                </p:cNvSpPr>
                <p:nvPr/>
              </p:nvSpPr>
              <p:spPr bwMode="auto">
                <a:xfrm>
                  <a:off x="2287" y="3338"/>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89" name="AutoShape 431"/>
                <p:cNvSpPr>
                  <a:spLocks noChangeArrowheads="1"/>
                </p:cNvSpPr>
                <p:nvPr/>
              </p:nvSpPr>
              <p:spPr bwMode="auto">
                <a:xfrm>
                  <a:off x="2219" y="340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90" name="AutoShape 431"/>
                <p:cNvSpPr>
                  <a:spLocks noChangeArrowheads="1"/>
                </p:cNvSpPr>
                <p:nvPr/>
              </p:nvSpPr>
              <p:spPr bwMode="auto">
                <a:xfrm>
                  <a:off x="2159" y="3462"/>
                  <a:ext cx="248" cy="142"/>
                </a:xfrm>
                <a:prstGeom prst="cube">
                  <a:avLst>
                    <a:gd name="adj" fmla="val 47620"/>
                  </a:avLst>
                </a:prstGeom>
                <a:solidFill>
                  <a:srgbClr val="00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grpSp>
        </p:grpSp>
      </p:grpSp>
      <p:sp>
        <p:nvSpPr>
          <p:cNvPr id="125228" name="AutoShape 431"/>
          <p:cNvSpPr>
            <a:spLocks noChangeArrowheads="1"/>
          </p:cNvSpPr>
          <p:nvPr/>
        </p:nvSpPr>
        <p:spPr bwMode="auto">
          <a:xfrm>
            <a:off x="323850" y="5632450"/>
            <a:ext cx="393700" cy="225425"/>
          </a:xfrm>
          <a:prstGeom prst="cube">
            <a:avLst>
              <a:gd name="adj" fmla="val 47620"/>
            </a:avLst>
          </a:prstGeom>
          <a:solidFill>
            <a:srgbClr val="FF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29" name="AutoShape 431"/>
          <p:cNvSpPr>
            <a:spLocks noChangeArrowheads="1"/>
          </p:cNvSpPr>
          <p:nvPr/>
        </p:nvSpPr>
        <p:spPr bwMode="auto">
          <a:xfrm>
            <a:off x="596900" y="5632450"/>
            <a:ext cx="393700" cy="225425"/>
          </a:xfrm>
          <a:prstGeom prst="cube">
            <a:avLst>
              <a:gd name="adj" fmla="val 47620"/>
            </a:avLst>
          </a:prstGeom>
          <a:solidFill>
            <a:srgbClr val="FF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30" name="AutoShape 431"/>
          <p:cNvSpPr>
            <a:spLocks noChangeArrowheads="1"/>
          </p:cNvSpPr>
          <p:nvPr/>
        </p:nvSpPr>
        <p:spPr bwMode="auto">
          <a:xfrm>
            <a:off x="876300" y="5632450"/>
            <a:ext cx="393700" cy="225425"/>
          </a:xfrm>
          <a:prstGeom prst="cube">
            <a:avLst>
              <a:gd name="adj" fmla="val 47620"/>
            </a:avLst>
          </a:prstGeom>
          <a:solidFill>
            <a:srgbClr val="FF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31" name="AutoShape 431"/>
          <p:cNvSpPr>
            <a:spLocks noChangeArrowheads="1"/>
          </p:cNvSpPr>
          <p:nvPr/>
        </p:nvSpPr>
        <p:spPr bwMode="auto">
          <a:xfrm>
            <a:off x="1149350" y="5632450"/>
            <a:ext cx="393700" cy="225425"/>
          </a:xfrm>
          <a:prstGeom prst="cube">
            <a:avLst>
              <a:gd name="adj" fmla="val 47620"/>
            </a:avLst>
          </a:prstGeom>
          <a:solidFill>
            <a:srgbClr val="FF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32" name="AutoShape 431"/>
          <p:cNvSpPr>
            <a:spLocks noChangeArrowheads="1"/>
          </p:cNvSpPr>
          <p:nvPr/>
        </p:nvSpPr>
        <p:spPr bwMode="auto">
          <a:xfrm>
            <a:off x="1422400" y="5632450"/>
            <a:ext cx="393700" cy="225425"/>
          </a:xfrm>
          <a:prstGeom prst="cube">
            <a:avLst>
              <a:gd name="adj" fmla="val 47620"/>
            </a:avLst>
          </a:prstGeom>
          <a:solidFill>
            <a:srgbClr val="FF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33" name="AutoShape 431"/>
          <p:cNvSpPr>
            <a:spLocks noChangeArrowheads="1"/>
          </p:cNvSpPr>
          <p:nvPr/>
        </p:nvSpPr>
        <p:spPr bwMode="auto">
          <a:xfrm>
            <a:off x="1708150" y="5632450"/>
            <a:ext cx="393700" cy="225425"/>
          </a:xfrm>
          <a:prstGeom prst="cube">
            <a:avLst>
              <a:gd name="adj" fmla="val 47620"/>
            </a:avLst>
          </a:prstGeom>
          <a:solidFill>
            <a:srgbClr val="FF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34" name="AutoShape 431"/>
          <p:cNvSpPr>
            <a:spLocks noChangeArrowheads="1"/>
          </p:cNvSpPr>
          <p:nvPr/>
        </p:nvSpPr>
        <p:spPr bwMode="auto">
          <a:xfrm>
            <a:off x="1981200" y="5632450"/>
            <a:ext cx="393700" cy="225425"/>
          </a:xfrm>
          <a:prstGeom prst="cube">
            <a:avLst>
              <a:gd name="adj" fmla="val 47620"/>
            </a:avLst>
          </a:prstGeom>
          <a:solidFill>
            <a:srgbClr val="FF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35" name="AutoShape 431"/>
          <p:cNvSpPr>
            <a:spLocks noChangeArrowheads="1"/>
          </p:cNvSpPr>
          <p:nvPr/>
        </p:nvSpPr>
        <p:spPr bwMode="auto">
          <a:xfrm>
            <a:off x="2260600" y="5632450"/>
            <a:ext cx="393700" cy="225425"/>
          </a:xfrm>
          <a:prstGeom prst="cube">
            <a:avLst>
              <a:gd name="adj" fmla="val 47620"/>
            </a:avLst>
          </a:prstGeom>
          <a:solidFill>
            <a:srgbClr val="FF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36" name="AutoShape 431"/>
          <p:cNvSpPr>
            <a:spLocks noChangeArrowheads="1"/>
          </p:cNvSpPr>
          <p:nvPr/>
        </p:nvSpPr>
        <p:spPr bwMode="auto">
          <a:xfrm>
            <a:off x="2533650" y="5632450"/>
            <a:ext cx="393700" cy="225425"/>
          </a:xfrm>
          <a:prstGeom prst="cube">
            <a:avLst>
              <a:gd name="adj" fmla="val 47620"/>
            </a:avLst>
          </a:prstGeom>
          <a:solidFill>
            <a:srgbClr val="FF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37" name="AutoShape 431"/>
          <p:cNvSpPr>
            <a:spLocks noChangeArrowheads="1"/>
          </p:cNvSpPr>
          <p:nvPr/>
        </p:nvSpPr>
        <p:spPr bwMode="auto">
          <a:xfrm>
            <a:off x="2806700" y="5632450"/>
            <a:ext cx="393700" cy="225425"/>
          </a:xfrm>
          <a:prstGeom prst="cube">
            <a:avLst>
              <a:gd name="adj" fmla="val 47620"/>
            </a:avLst>
          </a:prstGeom>
          <a:solidFill>
            <a:srgbClr val="FFFF00"/>
          </a:solidFill>
          <a:ln w="9525">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125238" name="Line 527"/>
          <p:cNvSpPr>
            <a:spLocks noChangeShapeType="1"/>
          </p:cNvSpPr>
          <p:nvPr/>
        </p:nvSpPr>
        <p:spPr bwMode="auto">
          <a:xfrm flipV="1">
            <a:off x="3232150" y="2295525"/>
            <a:ext cx="117475" cy="1393825"/>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39" name="Line 527"/>
          <p:cNvSpPr>
            <a:spLocks noChangeShapeType="1"/>
          </p:cNvSpPr>
          <p:nvPr/>
        </p:nvSpPr>
        <p:spPr bwMode="auto">
          <a:xfrm flipH="1" flipV="1">
            <a:off x="3625850" y="2281238"/>
            <a:ext cx="177800" cy="1462087"/>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40" name="Line 527"/>
          <p:cNvSpPr>
            <a:spLocks noChangeShapeType="1"/>
          </p:cNvSpPr>
          <p:nvPr/>
        </p:nvSpPr>
        <p:spPr bwMode="auto">
          <a:xfrm flipV="1">
            <a:off x="3638550" y="2481263"/>
            <a:ext cx="1309688" cy="1290637"/>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41" name="Line 527"/>
          <p:cNvSpPr>
            <a:spLocks noChangeShapeType="1"/>
          </p:cNvSpPr>
          <p:nvPr/>
        </p:nvSpPr>
        <p:spPr bwMode="auto">
          <a:xfrm flipH="1" flipV="1">
            <a:off x="4249738" y="2135188"/>
            <a:ext cx="214312" cy="1570037"/>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42" name="Line 527"/>
          <p:cNvSpPr>
            <a:spLocks noChangeShapeType="1"/>
          </p:cNvSpPr>
          <p:nvPr/>
        </p:nvSpPr>
        <p:spPr bwMode="auto">
          <a:xfrm flipH="1" flipV="1">
            <a:off x="4597400" y="2165350"/>
            <a:ext cx="146050" cy="1741488"/>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43" name="Line 527"/>
          <p:cNvSpPr>
            <a:spLocks noChangeShapeType="1"/>
          </p:cNvSpPr>
          <p:nvPr/>
        </p:nvSpPr>
        <p:spPr bwMode="auto">
          <a:xfrm flipH="1" flipV="1">
            <a:off x="4394200" y="1990725"/>
            <a:ext cx="203200" cy="1582738"/>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44" name="Line 527"/>
          <p:cNvSpPr>
            <a:spLocks noChangeShapeType="1"/>
          </p:cNvSpPr>
          <p:nvPr/>
        </p:nvSpPr>
        <p:spPr bwMode="auto">
          <a:xfrm flipH="1" flipV="1">
            <a:off x="4745038" y="2020888"/>
            <a:ext cx="114300" cy="1755775"/>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45" name="Line 527"/>
          <p:cNvSpPr>
            <a:spLocks noChangeShapeType="1"/>
          </p:cNvSpPr>
          <p:nvPr/>
        </p:nvSpPr>
        <p:spPr bwMode="auto">
          <a:xfrm flipH="1" flipV="1">
            <a:off x="5483225" y="989013"/>
            <a:ext cx="200025" cy="1497012"/>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46" name="Line 527"/>
          <p:cNvSpPr>
            <a:spLocks noChangeShapeType="1"/>
          </p:cNvSpPr>
          <p:nvPr/>
        </p:nvSpPr>
        <p:spPr bwMode="auto">
          <a:xfrm flipH="1" flipV="1">
            <a:off x="5803900" y="996950"/>
            <a:ext cx="552450" cy="1450975"/>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47" name="TextBox 524"/>
          <p:cNvSpPr txBox="1">
            <a:spLocks noChangeArrowheads="1"/>
          </p:cNvSpPr>
          <p:nvPr/>
        </p:nvSpPr>
        <p:spPr bwMode="auto">
          <a:xfrm rot="-2729944">
            <a:off x="4958557" y="2561431"/>
            <a:ext cx="1016000" cy="579437"/>
          </a:xfrm>
          <a:prstGeom prst="rect">
            <a:avLst/>
          </a:prstGeom>
          <a:noFill/>
          <a:ln w="9525">
            <a:noFill/>
            <a:miter lim="800000"/>
            <a:headEnd/>
            <a:tailEnd/>
          </a:ln>
        </p:spPr>
        <p:txBody>
          <a:bodyPr>
            <a:prstTxWarp prst="textNoShape">
              <a:avLst/>
            </a:prstTxWarp>
            <a:spAutoFit/>
          </a:bodyPr>
          <a:lstStyle/>
          <a:p>
            <a:r>
              <a:rPr lang="en-US" sz="3200" b="1">
                <a:solidFill>
                  <a:srgbClr val="000000"/>
                </a:solidFill>
              </a:rPr>
              <a:t>…</a:t>
            </a:r>
          </a:p>
        </p:txBody>
      </p:sp>
      <p:sp>
        <p:nvSpPr>
          <p:cNvPr id="125248" name="Line 527"/>
          <p:cNvSpPr>
            <a:spLocks noChangeShapeType="1"/>
          </p:cNvSpPr>
          <p:nvPr/>
        </p:nvSpPr>
        <p:spPr bwMode="auto">
          <a:xfrm flipH="1">
            <a:off x="317500" y="5872163"/>
            <a:ext cx="2763838" cy="19050"/>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49" name="Line 527"/>
          <p:cNvSpPr>
            <a:spLocks noChangeShapeType="1"/>
          </p:cNvSpPr>
          <p:nvPr/>
        </p:nvSpPr>
        <p:spPr bwMode="auto">
          <a:xfrm flipH="1">
            <a:off x="3416300" y="4329113"/>
            <a:ext cx="1100138" cy="1079500"/>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50" name="Line 527"/>
          <p:cNvSpPr>
            <a:spLocks noChangeShapeType="1"/>
          </p:cNvSpPr>
          <p:nvPr/>
        </p:nvSpPr>
        <p:spPr bwMode="auto">
          <a:xfrm flipH="1">
            <a:off x="3067050" y="4327525"/>
            <a:ext cx="1081088" cy="1104900"/>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51" name="Line 527"/>
          <p:cNvSpPr>
            <a:spLocks noChangeShapeType="1"/>
          </p:cNvSpPr>
          <p:nvPr/>
        </p:nvSpPr>
        <p:spPr bwMode="auto">
          <a:xfrm flipH="1">
            <a:off x="2743200" y="4318000"/>
            <a:ext cx="1090613" cy="1114425"/>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52" name="Line 527"/>
          <p:cNvSpPr>
            <a:spLocks noChangeShapeType="1"/>
          </p:cNvSpPr>
          <p:nvPr/>
        </p:nvSpPr>
        <p:spPr bwMode="auto">
          <a:xfrm flipH="1">
            <a:off x="2393950" y="4335463"/>
            <a:ext cx="1100138" cy="1096962"/>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53" name="Line 527"/>
          <p:cNvSpPr>
            <a:spLocks noChangeShapeType="1"/>
          </p:cNvSpPr>
          <p:nvPr/>
        </p:nvSpPr>
        <p:spPr bwMode="auto">
          <a:xfrm flipH="1">
            <a:off x="2057400" y="4316413"/>
            <a:ext cx="1116013" cy="1122362"/>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54" name="Line 527"/>
          <p:cNvSpPr>
            <a:spLocks noChangeShapeType="1"/>
          </p:cNvSpPr>
          <p:nvPr/>
        </p:nvSpPr>
        <p:spPr bwMode="auto">
          <a:xfrm flipH="1">
            <a:off x="1689100" y="4335463"/>
            <a:ext cx="1116013" cy="1122362"/>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55" name="Line 527"/>
          <p:cNvSpPr>
            <a:spLocks noChangeShapeType="1"/>
          </p:cNvSpPr>
          <p:nvPr/>
        </p:nvSpPr>
        <p:spPr bwMode="auto">
          <a:xfrm flipH="1">
            <a:off x="1339850" y="4316413"/>
            <a:ext cx="1116013" cy="1122362"/>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56" name="Line 527"/>
          <p:cNvSpPr>
            <a:spLocks noChangeShapeType="1"/>
          </p:cNvSpPr>
          <p:nvPr/>
        </p:nvSpPr>
        <p:spPr bwMode="auto">
          <a:xfrm flipH="1">
            <a:off x="1003300" y="4325938"/>
            <a:ext cx="1116013" cy="1122362"/>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57" name="Line 527"/>
          <p:cNvSpPr>
            <a:spLocks noChangeShapeType="1"/>
          </p:cNvSpPr>
          <p:nvPr/>
        </p:nvSpPr>
        <p:spPr bwMode="auto">
          <a:xfrm flipH="1">
            <a:off x="660400" y="4325938"/>
            <a:ext cx="1116013" cy="1122362"/>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58" name="Line 527"/>
          <p:cNvSpPr>
            <a:spLocks noChangeShapeType="1"/>
          </p:cNvSpPr>
          <p:nvPr/>
        </p:nvSpPr>
        <p:spPr bwMode="auto">
          <a:xfrm flipH="1">
            <a:off x="304800" y="4338638"/>
            <a:ext cx="1116013" cy="1122362"/>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59" name="WordArt 436"/>
          <p:cNvSpPr>
            <a:spLocks noChangeArrowheads="1" noChangeShapeType="1" noTextEdit="1"/>
          </p:cNvSpPr>
          <p:nvPr/>
        </p:nvSpPr>
        <p:spPr bwMode="auto">
          <a:xfrm>
            <a:off x="452438" y="4081463"/>
            <a:ext cx="787400" cy="1181100"/>
          </a:xfrm>
          <a:prstGeom prst="rect">
            <a:avLst/>
          </a:prstGeom>
        </p:spPr>
        <p:txBody>
          <a:bodyPr wrap="none" fromWordArt="1">
            <a:prstTxWarp prst="textSlantUp">
              <a:avLst>
                <a:gd name="adj" fmla="val 55556"/>
              </a:avLst>
            </a:prstTxWarp>
          </a:bodyPr>
          <a:lstStyle/>
          <a:p>
            <a:pPr algn="ctr"/>
            <a:r>
              <a:rPr lang="en-US" sz="1800" kern="10">
                <a:ln w="9525">
                  <a:solidFill>
                    <a:srgbClr val="000000"/>
                  </a:solidFill>
                  <a:round/>
                  <a:headEnd/>
                  <a:tailEnd/>
                </a:ln>
                <a:solidFill>
                  <a:srgbClr val="000000"/>
                </a:solidFill>
                <a:latin typeface="Arial"/>
                <a:ea typeface="Arial"/>
                <a:cs typeface="Arial"/>
              </a:rPr>
              <a:t>GYRO</a:t>
            </a:r>
          </a:p>
        </p:txBody>
      </p:sp>
      <p:sp>
        <p:nvSpPr>
          <p:cNvPr id="125260" name="Line 527"/>
          <p:cNvSpPr>
            <a:spLocks noChangeShapeType="1"/>
          </p:cNvSpPr>
          <p:nvPr/>
        </p:nvSpPr>
        <p:spPr bwMode="auto">
          <a:xfrm flipV="1">
            <a:off x="373063" y="3854450"/>
            <a:ext cx="274637" cy="1576388"/>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61" name="Line 527"/>
          <p:cNvSpPr>
            <a:spLocks noChangeShapeType="1"/>
          </p:cNvSpPr>
          <p:nvPr/>
        </p:nvSpPr>
        <p:spPr bwMode="auto">
          <a:xfrm flipV="1">
            <a:off x="735013" y="3854450"/>
            <a:ext cx="179387" cy="1525588"/>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62" name="Line 527"/>
          <p:cNvSpPr>
            <a:spLocks noChangeShapeType="1"/>
          </p:cNvSpPr>
          <p:nvPr/>
        </p:nvSpPr>
        <p:spPr bwMode="auto">
          <a:xfrm flipV="1">
            <a:off x="1039813" y="3860800"/>
            <a:ext cx="166687" cy="1563688"/>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63" name="Line 527"/>
          <p:cNvSpPr>
            <a:spLocks noChangeShapeType="1"/>
          </p:cNvSpPr>
          <p:nvPr/>
        </p:nvSpPr>
        <p:spPr bwMode="auto">
          <a:xfrm flipV="1">
            <a:off x="1382713" y="3851275"/>
            <a:ext cx="90487" cy="1601788"/>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64" name="Line 527"/>
          <p:cNvSpPr>
            <a:spLocks noChangeShapeType="1"/>
          </p:cNvSpPr>
          <p:nvPr/>
        </p:nvSpPr>
        <p:spPr bwMode="auto">
          <a:xfrm flipV="1">
            <a:off x="1738313" y="3838575"/>
            <a:ext cx="14287" cy="1608138"/>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65" name="Line 527"/>
          <p:cNvSpPr>
            <a:spLocks noChangeShapeType="1"/>
          </p:cNvSpPr>
          <p:nvPr/>
        </p:nvSpPr>
        <p:spPr bwMode="auto">
          <a:xfrm flipH="1" flipV="1">
            <a:off x="2032000" y="3825875"/>
            <a:ext cx="80963" cy="1614488"/>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66" name="Line 527"/>
          <p:cNvSpPr>
            <a:spLocks noChangeShapeType="1"/>
          </p:cNvSpPr>
          <p:nvPr/>
        </p:nvSpPr>
        <p:spPr bwMode="auto">
          <a:xfrm flipH="1" flipV="1">
            <a:off x="2305050" y="3838575"/>
            <a:ext cx="131763" cy="1614488"/>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67" name="Line 527"/>
          <p:cNvSpPr>
            <a:spLocks noChangeShapeType="1"/>
          </p:cNvSpPr>
          <p:nvPr/>
        </p:nvSpPr>
        <p:spPr bwMode="auto">
          <a:xfrm flipH="1" flipV="1">
            <a:off x="2578100" y="3838575"/>
            <a:ext cx="201613" cy="1614488"/>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68" name="Line 527"/>
          <p:cNvSpPr>
            <a:spLocks noChangeShapeType="1"/>
          </p:cNvSpPr>
          <p:nvPr/>
        </p:nvSpPr>
        <p:spPr bwMode="auto">
          <a:xfrm flipH="1" flipV="1">
            <a:off x="2882900" y="3832225"/>
            <a:ext cx="201613" cy="1614488"/>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69" name="Line 527"/>
          <p:cNvSpPr>
            <a:spLocks noChangeShapeType="1"/>
          </p:cNvSpPr>
          <p:nvPr/>
        </p:nvSpPr>
        <p:spPr bwMode="auto">
          <a:xfrm flipH="1" flipV="1">
            <a:off x="3149600" y="3827463"/>
            <a:ext cx="258763" cy="1601787"/>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70" name="Line 527"/>
          <p:cNvSpPr>
            <a:spLocks noChangeShapeType="1"/>
          </p:cNvSpPr>
          <p:nvPr/>
        </p:nvSpPr>
        <p:spPr bwMode="auto">
          <a:xfrm flipV="1">
            <a:off x="487363" y="3886200"/>
            <a:ext cx="141287" cy="1957388"/>
          </a:xfrm>
          <a:prstGeom prst="line">
            <a:avLst/>
          </a:prstGeom>
          <a:noFill/>
          <a:ln w="50800">
            <a:solidFill>
              <a:schemeClr val="accent2"/>
            </a:solidFill>
            <a:round/>
            <a:headEnd/>
            <a:tailEnd/>
          </a:ln>
        </p:spPr>
        <p:txBody>
          <a:bodyPr wrap="none" anchor="ctr">
            <a:prstTxWarp prst="textNoShape">
              <a:avLst/>
            </a:prstTxWarp>
          </a:bodyPr>
          <a:lstStyle/>
          <a:p>
            <a:endParaRPr lang="en-US"/>
          </a:p>
        </p:txBody>
      </p:sp>
      <p:sp>
        <p:nvSpPr>
          <p:cNvPr id="125271" name="TextBox 522"/>
          <p:cNvSpPr txBox="1">
            <a:spLocks noChangeArrowheads="1"/>
          </p:cNvSpPr>
          <p:nvPr/>
        </p:nvSpPr>
        <p:spPr bwMode="auto">
          <a:xfrm>
            <a:off x="3255963" y="5718175"/>
            <a:ext cx="1781175" cy="304800"/>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Edge (</a:t>
            </a:r>
            <a:r>
              <a:rPr lang="en-US" sz="1400" dirty="0" err="1">
                <a:solidFill>
                  <a:srgbClr val="000000"/>
                </a:solidFill>
              </a:rPr>
              <a:t>e.g.,</a:t>
            </a:r>
            <a:r>
              <a:rPr lang="en-US" sz="1400" dirty="0" err="1" smtClean="0">
                <a:solidFill>
                  <a:srgbClr val="000000"/>
                </a:solidFill>
              </a:rPr>
              <a:t>UEDGE</a:t>
            </a:r>
            <a:r>
              <a:rPr lang="en-US" sz="1400" dirty="0" smtClean="0">
                <a:solidFill>
                  <a:srgbClr val="000000"/>
                </a:solidFill>
              </a:rPr>
              <a:t>)</a:t>
            </a:r>
            <a:endParaRPr lang="en-US" sz="1400" dirty="0">
              <a:solidFill>
                <a:srgbClr val="000000"/>
              </a:solidFill>
            </a:endParaRPr>
          </a:p>
        </p:txBody>
      </p:sp>
      <p:sp>
        <p:nvSpPr>
          <p:cNvPr id="125272" name="TextBox 523"/>
          <p:cNvSpPr txBox="1">
            <a:spLocks noChangeArrowheads="1"/>
          </p:cNvSpPr>
          <p:nvPr/>
        </p:nvSpPr>
        <p:spPr bwMode="auto">
          <a:xfrm rot="-2729944">
            <a:off x="5329237" y="5014913"/>
            <a:ext cx="1838325" cy="336550"/>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Wall (e.g. </a:t>
            </a:r>
            <a:r>
              <a:rPr lang="en-US" sz="1600" dirty="0" err="1" smtClean="0">
                <a:solidFill>
                  <a:srgbClr val="000000"/>
                </a:solidFill>
              </a:rPr>
              <a:t>WallPSI</a:t>
            </a:r>
            <a:endParaRPr lang="en-US" sz="1600" dirty="0">
              <a:solidFill>
                <a:srgbClr val="000000"/>
              </a:solidFill>
            </a:endParaRPr>
          </a:p>
        </p:txBody>
      </p:sp>
      <p:sp>
        <p:nvSpPr>
          <p:cNvPr id="563" name="TextBox 530"/>
          <p:cNvSpPr txBox="1">
            <a:spLocks noChangeArrowheads="1"/>
          </p:cNvSpPr>
          <p:nvPr/>
        </p:nvSpPr>
        <p:spPr bwMode="auto">
          <a:xfrm>
            <a:off x="6553200" y="3505200"/>
            <a:ext cx="2438400" cy="646113"/>
          </a:xfrm>
          <a:prstGeom prst="rect">
            <a:avLst/>
          </a:prstGeom>
          <a:solidFill>
            <a:srgbClr val="FFFFFF"/>
          </a:solidFill>
          <a:ln w="9525">
            <a:solidFill>
              <a:schemeClr val="tx1"/>
            </a:solidFill>
            <a:miter lim="800000"/>
            <a:headEnd/>
            <a:tailEnd/>
          </a:ln>
          <a:effectLst>
            <a:outerShdw dist="38100" dir="2700000" algn="tl" rotWithShape="0">
              <a:srgbClr val="808080">
                <a:alpha val="39999"/>
              </a:srgbClr>
            </a:outerShdw>
          </a:effectLst>
        </p:spPr>
        <p:txBody>
          <a:bodyPr>
            <a:spAutoFit/>
          </a:bodyPr>
          <a:lstStyle/>
          <a:p>
            <a:pPr>
              <a:defRPr/>
            </a:pPr>
            <a:r>
              <a:rPr lang="en-US" sz="1800" dirty="0"/>
              <a:t>Examples of concurrent simulation support</a:t>
            </a:r>
          </a:p>
        </p:txBody>
      </p:sp>
      <p:cxnSp>
        <p:nvCxnSpPr>
          <p:cNvPr id="564" name="Straight Arrow Connector 563"/>
          <p:cNvCxnSpPr>
            <a:cxnSpLocks noChangeShapeType="1"/>
            <a:stCxn id="563" idx="1"/>
            <a:endCxn id="339" idx="4"/>
          </p:cNvCxnSpPr>
          <p:nvPr/>
        </p:nvCxnSpPr>
        <p:spPr bwMode="auto">
          <a:xfrm rot="10800000">
            <a:off x="5593140" y="3343881"/>
            <a:ext cx="960061" cy="484377"/>
          </a:xfrm>
          <a:prstGeom prst="straightConnector1">
            <a:avLst/>
          </a:prstGeom>
          <a:noFill/>
          <a:ln w="22225">
            <a:solidFill>
              <a:schemeClr val="tx1"/>
            </a:solidFill>
            <a:round/>
            <a:headEnd/>
            <a:tailEnd type="arrow" w="med" len="med"/>
          </a:ln>
        </p:spPr>
      </p:cxnSp>
      <p:cxnSp>
        <p:nvCxnSpPr>
          <p:cNvPr id="565" name="Straight Arrow Connector 564"/>
          <p:cNvCxnSpPr>
            <a:cxnSpLocks noChangeShapeType="1"/>
            <a:stCxn id="563" idx="1"/>
            <a:endCxn id="125280" idx="5"/>
          </p:cNvCxnSpPr>
          <p:nvPr/>
        </p:nvCxnSpPr>
        <p:spPr bwMode="auto">
          <a:xfrm rot="10800000" flipV="1">
            <a:off x="4679950" y="3828257"/>
            <a:ext cx="1873250" cy="548782"/>
          </a:xfrm>
          <a:prstGeom prst="straightConnector1">
            <a:avLst/>
          </a:prstGeom>
          <a:noFill/>
          <a:ln w="22225">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457200"/>
            <a:ext cx="7543800" cy="960438"/>
          </a:xfrm>
        </p:spPr>
        <p:txBody>
          <a:bodyPr/>
          <a:lstStyle/>
          <a:p>
            <a:r>
              <a:rPr lang="en-US" dirty="0" smtClean="0"/>
              <a:t>FACETS Approach: Couple </a:t>
            </a:r>
            <a:r>
              <a:rPr lang="en-US" dirty="0" err="1" smtClean="0"/>
              <a:t>librarified</a:t>
            </a:r>
            <a:r>
              <a:rPr lang="en-US" dirty="0" smtClean="0"/>
              <a:t> components within a C++ framework</a:t>
            </a:r>
            <a:endParaRPr lang="en-US" dirty="0"/>
          </a:p>
        </p:txBody>
      </p:sp>
      <p:sp>
        <p:nvSpPr>
          <p:cNvPr id="26627" name="Rectangle 3"/>
          <p:cNvSpPr>
            <a:spLocks noGrp="1" noChangeArrowheads="1"/>
          </p:cNvSpPr>
          <p:nvPr>
            <p:ph type="body" idx="1"/>
          </p:nvPr>
        </p:nvSpPr>
        <p:spPr>
          <a:xfrm>
            <a:off x="381000" y="1447800"/>
            <a:ext cx="8610600" cy="4724400"/>
          </a:xfrm>
        </p:spPr>
        <p:txBody>
          <a:bodyPr/>
          <a:lstStyle/>
          <a:p>
            <a:pPr>
              <a:spcBef>
                <a:spcPts val="0"/>
              </a:spcBef>
            </a:pPr>
            <a:r>
              <a:rPr lang="en-US" sz="2400" dirty="0" smtClean="0"/>
              <a:t>C++ framework</a:t>
            </a:r>
          </a:p>
          <a:p>
            <a:pPr lvl="1">
              <a:spcBef>
                <a:spcPts val="0"/>
              </a:spcBef>
            </a:pPr>
            <a:r>
              <a:rPr lang="en-US" sz="2000" dirty="0" smtClean="0"/>
              <a:t>Global communicator</a:t>
            </a:r>
          </a:p>
          <a:p>
            <a:pPr lvl="1">
              <a:spcBef>
                <a:spcPts val="0"/>
              </a:spcBef>
            </a:pPr>
            <a:r>
              <a:rPr lang="en-US" sz="2000" dirty="0" smtClean="0"/>
              <a:t>Subdivide communicators</a:t>
            </a:r>
          </a:p>
          <a:p>
            <a:pPr lvl="1">
              <a:spcBef>
                <a:spcPts val="0"/>
              </a:spcBef>
            </a:pPr>
            <a:r>
              <a:rPr lang="en-US" sz="2000" dirty="0" smtClean="0"/>
              <a:t>On subsets, invoke components</a:t>
            </a:r>
          </a:p>
          <a:p>
            <a:pPr lvl="1">
              <a:spcBef>
                <a:spcPts val="0"/>
              </a:spcBef>
            </a:pPr>
            <a:r>
              <a:rPr lang="en-US" sz="2000" dirty="0" smtClean="0"/>
              <a:t>Accumulate results, transfer, </a:t>
            </a:r>
            <a:r>
              <a:rPr lang="en-US" sz="2000" dirty="0" err="1" smtClean="0"/>
              <a:t>reinvoke</a:t>
            </a:r>
            <a:endParaRPr lang="en-US" sz="2000" dirty="0" smtClean="0"/>
          </a:p>
          <a:p>
            <a:pPr lvl="1">
              <a:spcBef>
                <a:spcPts val="0"/>
              </a:spcBef>
            </a:pPr>
            <a:r>
              <a:rPr lang="en-US" sz="2000" dirty="0" smtClean="0"/>
              <a:t>Recursive: Components </a:t>
            </a:r>
            <a:r>
              <a:rPr lang="en-US" sz="2000" dirty="0" smtClean="0"/>
              <a:t>may have subcomponents</a:t>
            </a:r>
            <a:endParaRPr lang="en-US" sz="2000" dirty="0" smtClean="0"/>
          </a:p>
          <a:p>
            <a:pPr>
              <a:spcBef>
                <a:spcPts val="0"/>
              </a:spcBef>
            </a:pPr>
            <a:r>
              <a:rPr lang="en-US" sz="2400" dirty="0" smtClean="0"/>
              <a:t>Originally standalone, c</a:t>
            </a:r>
            <a:r>
              <a:rPr lang="en-US" sz="2400" dirty="0" smtClean="0"/>
              <a:t>omponents </a:t>
            </a:r>
            <a:r>
              <a:rPr lang="en-US" sz="2400" dirty="0" smtClean="0"/>
              <a:t>must fit </a:t>
            </a:r>
            <a:r>
              <a:rPr lang="en-US" sz="2400" dirty="0" smtClean="0"/>
              <a:t>framework processes</a:t>
            </a:r>
          </a:p>
          <a:p>
            <a:pPr lvl="1">
              <a:spcBef>
                <a:spcPts val="0"/>
              </a:spcBef>
            </a:pPr>
            <a:r>
              <a:rPr lang="en-US" sz="2000" dirty="0" smtClean="0"/>
              <a:t>Initialize</a:t>
            </a:r>
          </a:p>
          <a:p>
            <a:pPr lvl="1">
              <a:spcBef>
                <a:spcPts val="0"/>
              </a:spcBef>
            </a:pPr>
            <a:r>
              <a:rPr lang="en-US" sz="2000" dirty="0" smtClean="0"/>
              <a:t>Data access</a:t>
            </a:r>
          </a:p>
          <a:p>
            <a:pPr lvl="1">
              <a:spcBef>
                <a:spcPts val="0"/>
              </a:spcBef>
            </a:pPr>
            <a:r>
              <a:rPr lang="en-US" sz="2000" dirty="0" smtClean="0"/>
              <a:t>Update</a:t>
            </a:r>
          </a:p>
          <a:p>
            <a:pPr lvl="1">
              <a:spcBef>
                <a:spcPts val="0"/>
              </a:spcBef>
            </a:pPr>
            <a:r>
              <a:rPr lang="en-US" sz="2000" dirty="0" smtClean="0"/>
              <a:t>Dump and restore</a:t>
            </a:r>
          </a:p>
          <a:p>
            <a:pPr lvl="1">
              <a:spcBef>
                <a:spcPts val="0"/>
              </a:spcBef>
            </a:pPr>
            <a:r>
              <a:rPr lang="en-US" sz="2000" dirty="0" smtClean="0"/>
              <a:t>Finalize</a:t>
            </a:r>
            <a:endParaRPr lang="en-US" sz="2000" dirty="0"/>
          </a:p>
        </p:txBody>
      </p:sp>
      <p:sp>
        <p:nvSpPr>
          <p:cNvPr id="4" name="TextBox 7"/>
          <p:cNvSpPr txBox="1">
            <a:spLocks noChangeArrowheads="1"/>
          </p:cNvSpPr>
          <p:nvPr/>
        </p:nvSpPr>
        <p:spPr bwMode="auto">
          <a:xfrm>
            <a:off x="1291767" y="5371288"/>
            <a:ext cx="6543738" cy="648512"/>
          </a:xfrm>
          <a:prstGeom prst="rect">
            <a:avLst/>
          </a:prstGeom>
          <a:noFill/>
          <a:ln w="9360">
            <a:solidFill>
              <a:srgbClr val="000000"/>
            </a:solidFill>
            <a:miter lim="800000"/>
            <a:headEnd/>
            <a:tailEnd/>
          </a:ln>
        </p:spPr>
        <p:txBody>
          <a:bodyPr wrap="none" lIns="90000" tIns="46800" rIns="90000" bIns="46800">
            <a:prstTxWarp prst="textNoShape">
              <a:avLst/>
            </a:prstTxWarp>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chemeClr val="tx1"/>
                </a:solidFill>
              </a:rPr>
              <a:t>Complete FACETS interface available</a:t>
            </a:r>
            <a:r>
              <a:rPr lang="en-US" dirty="0" smtClean="0"/>
              <a:t> via:</a:t>
            </a:r>
            <a:endParaRPr lang="en-US" dirty="0" smtClean="0">
              <a:solidFill>
                <a:schemeClr val="tx1"/>
              </a:solidFill>
            </a:endParaRP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chemeClr val="tx1"/>
                </a:solidFill>
              </a:rPr>
              <a:t>https://</a:t>
            </a:r>
            <a:r>
              <a:rPr lang="en-US" b="1" dirty="0" err="1">
                <a:solidFill>
                  <a:schemeClr val="tx1"/>
                </a:solidFill>
              </a:rPr>
              <a:t>www.facetsproject.org/wiki/InterfacesAndNamingScheme</a:t>
            </a:r>
            <a:r>
              <a:rPr lang="en-US" b="1" dirty="0">
                <a:solidFill>
                  <a:schemeClr val="tx1"/>
                </a:solidFill>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Title 1"/>
          <p:cNvSpPr>
            <a:spLocks noGrp="1"/>
          </p:cNvSpPr>
          <p:nvPr>
            <p:ph type="title"/>
          </p:nvPr>
        </p:nvSpPr>
        <p:spPr>
          <a:xfrm>
            <a:off x="381000" y="381000"/>
            <a:ext cx="7620000" cy="760413"/>
          </a:xfrm>
        </p:spPr>
        <p:txBody>
          <a:bodyPr/>
          <a:lstStyle/>
          <a:p>
            <a:r>
              <a:rPr lang="en-US" dirty="0" smtClean="0"/>
              <a:t>Hierarchy permits determination of component type</a:t>
            </a:r>
          </a:p>
        </p:txBody>
      </p:sp>
      <p:sp>
        <p:nvSpPr>
          <p:cNvPr id="117763" name="TextBox 4"/>
          <p:cNvSpPr txBox="1">
            <a:spLocks noChangeArrowheads="1"/>
          </p:cNvSpPr>
          <p:nvPr/>
        </p:nvSpPr>
        <p:spPr bwMode="auto">
          <a:xfrm>
            <a:off x="1600200" y="1485900"/>
            <a:ext cx="1905000" cy="369332"/>
          </a:xfrm>
          <a:prstGeom prst="rect">
            <a:avLst/>
          </a:prstGeom>
          <a:solidFill>
            <a:srgbClr val="FFFF00"/>
          </a:solidFill>
          <a:ln w="9525">
            <a:solidFill>
              <a:schemeClr val="tx1"/>
            </a:solidFill>
            <a:miter lim="800000"/>
            <a:headEnd/>
            <a:tailEnd/>
          </a:ln>
        </p:spPr>
        <p:txBody>
          <a:bodyPr>
            <a:prstTxWarp prst="textNoShape">
              <a:avLst/>
            </a:prstTxWarp>
            <a:spAutoFit/>
          </a:bodyPr>
          <a:lstStyle/>
          <a:p>
            <a:r>
              <a:rPr lang="en-US" dirty="0" err="1">
                <a:solidFill>
                  <a:srgbClr val="000000"/>
                </a:solidFill>
              </a:rPr>
              <a:t>FcComponent</a:t>
            </a:r>
            <a:endParaRPr lang="en-US" dirty="0">
              <a:solidFill>
                <a:srgbClr val="000000"/>
              </a:solidFill>
            </a:endParaRPr>
          </a:p>
        </p:txBody>
      </p:sp>
      <p:sp>
        <p:nvSpPr>
          <p:cNvPr id="117764" name="TextBox 5"/>
          <p:cNvSpPr txBox="1">
            <a:spLocks noChangeArrowheads="1"/>
          </p:cNvSpPr>
          <p:nvPr/>
        </p:nvSpPr>
        <p:spPr bwMode="auto">
          <a:xfrm>
            <a:off x="1689100" y="2209800"/>
            <a:ext cx="1739900" cy="461962"/>
          </a:xfrm>
          <a:prstGeom prst="rect">
            <a:avLst/>
          </a:prstGeom>
          <a:solidFill>
            <a:srgbClr val="FFFF00"/>
          </a:solidFill>
          <a:ln w="9525">
            <a:solidFill>
              <a:schemeClr val="tx1"/>
            </a:solidFill>
            <a:miter lim="800000"/>
            <a:headEnd/>
            <a:tailEnd/>
          </a:ln>
        </p:spPr>
        <p:txBody>
          <a:bodyPr>
            <a:prstTxWarp prst="textNoShape">
              <a:avLst/>
            </a:prstTxWarp>
            <a:spAutoFit/>
          </a:bodyPr>
          <a:lstStyle/>
          <a:p>
            <a:r>
              <a:rPr lang="en-US" dirty="0" err="1">
                <a:solidFill>
                  <a:srgbClr val="000000"/>
                </a:solidFill>
              </a:rPr>
              <a:t>FcContainer</a:t>
            </a:r>
            <a:endParaRPr lang="en-US" dirty="0">
              <a:solidFill>
                <a:srgbClr val="000000"/>
              </a:solidFill>
            </a:endParaRPr>
          </a:p>
        </p:txBody>
      </p:sp>
      <p:sp>
        <p:nvSpPr>
          <p:cNvPr id="117765" name="TextBox 7"/>
          <p:cNvSpPr txBox="1">
            <a:spLocks noChangeArrowheads="1"/>
          </p:cNvSpPr>
          <p:nvPr/>
        </p:nvSpPr>
        <p:spPr bwMode="auto">
          <a:xfrm>
            <a:off x="592138" y="2971800"/>
            <a:ext cx="2532062" cy="369332"/>
          </a:xfrm>
          <a:prstGeom prst="rect">
            <a:avLst/>
          </a:prstGeom>
          <a:solidFill>
            <a:srgbClr val="FFFF00"/>
          </a:solidFill>
          <a:ln w="9525">
            <a:solidFill>
              <a:schemeClr val="tx1"/>
            </a:solidFill>
            <a:miter lim="800000"/>
            <a:headEnd/>
            <a:tailEnd/>
          </a:ln>
        </p:spPr>
        <p:txBody>
          <a:bodyPr wrap="square">
            <a:prstTxWarp prst="textNoShape">
              <a:avLst/>
            </a:prstTxWarp>
            <a:spAutoFit/>
          </a:bodyPr>
          <a:lstStyle/>
          <a:p>
            <a:r>
              <a:rPr lang="en-US" dirty="0" err="1">
                <a:solidFill>
                  <a:srgbClr val="000000"/>
                </a:solidFill>
              </a:rPr>
              <a:t>FcUpdaterComponent</a:t>
            </a:r>
            <a:endParaRPr lang="en-US" dirty="0">
              <a:solidFill>
                <a:srgbClr val="000000"/>
              </a:solidFill>
            </a:endParaRPr>
          </a:p>
        </p:txBody>
      </p:sp>
      <p:sp>
        <p:nvSpPr>
          <p:cNvPr id="117766" name="TextBox 9"/>
          <p:cNvSpPr txBox="1">
            <a:spLocks noChangeArrowheads="1"/>
          </p:cNvSpPr>
          <p:nvPr/>
        </p:nvSpPr>
        <p:spPr bwMode="auto">
          <a:xfrm>
            <a:off x="3581400" y="2209800"/>
            <a:ext cx="1600200" cy="461962"/>
          </a:xfrm>
          <a:prstGeom prst="rect">
            <a:avLst/>
          </a:prstGeom>
          <a:solidFill>
            <a:srgbClr val="FFFF00"/>
          </a:solidFill>
          <a:ln w="9525">
            <a:solidFill>
              <a:schemeClr val="tx1"/>
            </a:solidFill>
            <a:miter lim="800000"/>
            <a:headEnd/>
            <a:tailEnd/>
          </a:ln>
        </p:spPr>
        <p:txBody>
          <a:bodyPr>
            <a:prstTxWarp prst="textNoShape">
              <a:avLst/>
            </a:prstTxWarp>
            <a:spAutoFit/>
          </a:bodyPr>
          <a:lstStyle/>
          <a:p>
            <a:r>
              <a:rPr lang="en-US">
                <a:solidFill>
                  <a:srgbClr val="000000"/>
                </a:solidFill>
              </a:rPr>
              <a:t>FcCoreIfc</a:t>
            </a:r>
          </a:p>
        </p:txBody>
      </p:sp>
      <p:sp>
        <p:nvSpPr>
          <p:cNvPr id="117767" name="TextBox 10"/>
          <p:cNvSpPr txBox="1">
            <a:spLocks noChangeArrowheads="1"/>
          </p:cNvSpPr>
          <p:nvPr/>
        </p:nvSpPr>
        <p:spPr bwMode="auto">
          <a:xfrm>
            <a:off x="5334000" y="2211387"/>
            <a:ext cx="1524000" cy="461963"/>
          </a:xfrm>
          <a:prstGeom prst="rect">
            <a:avLst/>
          </a:prstGeom>
          <a:solidFill>
            <a:srgbClr val="FFFF00"/>
          </a:solidFill>
          <a:ln w="9525">
            <a:solidFill>
              <a:schemeClr val="tx1"/>
            </a:solidFill>
            <a:miter lim="800000"/>
            <a:headEnd/>
            <a:tailEnd/>
          </a:ln>
        </p:spPr>
        <p:txBody>
          <a:bodyPr>
            <a:prstTxWarp prst="textNoShape">
              <a:avLst/>
            </a:prstTxWarp>
            <a:spAutoFit/>
          </a:bodyPr>
          <a:lstStyle/>
          <a:p>
            <a:r>
              <a:rPr lang="en-US">
                <a:solidFill>
                  <a:srgbClr val="000000"/>
                </a:solidFill>
              </a:rPr>
              <a:t>FcEdgeIfc</a:t>
            </a:r>
          </a:p>
        </p:txBody>
      </p:sp>
      <p:sp>
        <p:nvSpPr>
          <p:cNvPr id="117768" name="TextBox 11"/>
          <p:cNvSpPr txBox="1">
            <a:spLocks noChangeArrowheads="1"/>
          </p:cNvSpPr>
          <p:nvPr/>
        </p:nvSpPr>
        <p:spPr bwMode="auto">
          <a:xfrm>
            <a:off x="7010400" y="2211387"/>
            <a:ext cx="1447800" cy="461963"/>
          </a:xfrm>
          <a:prstGeom prst="rect">
            <a:avLst/>
          </a:prstGeom>
          <a:solidFill>
            <a:srgbClr val="FFFF00"/>
          </a:solidFill>
          <a:ln w="9525">
            <a:solidFill>
              <a:schemeClr val="tx1"/>
            </a:solidFill>
            <a:miter lim="800000"/>
            <a:headEnd/>
            <a:tailEnd/>
          </a:ln>
        </p:spPr>
        <p:txBody>
          <a:bodyPr>
            <a:prstTxWarp prst="textNoShape">
              <a:avLst/>
            </a:prstTxWarp>
            <a:spAutoFit/>
          </a:bodyPr>
          <a:lstStyle/>
          <a:p>
            <a:r>
              <a:rPr lang="en-US">
                <a:solidFill>
                  <a:srgbClr val="000000"/>
                </a:solidFill>
              </a:rPr>
              <a:t>FcWallIfc</a:t>
            </a:r>
          </a:p>
        </p:txBody>
      </p:sp>
      <p:sp>
        <p:nvSpPr>
          <p:cNvPr id="13" name="TextBox 12"/>
          <p:cNvSpPr txBox="1"/>
          <p:nvPr/>
        </p:nvSpPr>
        <p:spPr>
          <a:xfrm>
            <a:off x="609600" y="4267200"/>
            <a:ext cx="2286000" cy="400050"/>
          </a:xfrm>
          <a:prstGeom prst="rect">
            <a:avLst/>
          </a:prstGeom>
          <a:solidFill>
            <a:schemeClr val="bg1">
              <a:lumMod val="75000"/>
            </a:schemeClr>
          </a:solidFill>
          <a:ln>
            <a:solidFill>
              <a:schemeClr val="tx1"/>
            </a:solidFill>
          </a:ln>
        </p:spPr>
        <p:txBody>
          <a:bodyPr>
            <a:spAutoFit/>
          </a:bodyPr>
          <a:lstStyle/>
          <a:p>
            <a:pPr>
              <a:buFont typeface="Times New Roman" pitchFamily="-107" charset="0"/>
              <a:buNone/>
              <a:defRPr/>
            </a:pPr>
            <a:r>
              <a:rPr lang="en-US" sz="2000" b="1" dirty="0" err="1">
                <a:solidFill>
                  <a:srgbClr val="000000"/>
                </a:solidFill>
              </a:rPr>
              <a:t>FcCoreComponent</a:t>
            </a:r>
            <a:endParaRPr lang="en-US" b="1" dirty="0">
              <a:solidFill>
                <a:srgbClr val="000000"/>
              </a:solidFill>
            </a:endParaRPr>
          </a:p>
        </p:txBody>
      </p:sp>
      <p:sp>
        <p:nvSpPr>
          <p:cNvPr id="14" name="TextBox 13"/>
          <p:cNvSpPr txBox="1"/>
          <p:nvPr/>
        </p:nvSpPr>
        <p:spPr>
          <a:xfrm>
            <a:off x="3276600" y="4267200"/>
            <a:ext cx="2514600" cy="400050"/>
          </a:xfrm>
          <a:prstGeom prst="rect">
            <a:avLst/>
          </a:prstGeom>
          <a:solidFill>
            <a:schemeClr val="bg1">
              <a:lumMod val="75000"/>
            </a:schemeClr>
          </a:solidFill>
          <a:ln>
            <a:solidFill>
              <a:schemeClr val="tx1"/>
            </a:solidFill>
          </a:ln>
        </p:spPr>
        <p:txBody>
          <a:bodyPr>
            <a:spAutoFit/>
          </a:bodyPr>
          <a:lstStyle/>
          <a:p>
            <a:pPr>
              <a:buFont typeface="Times New Roman" pitchFamily="-107" charset="0"/>
              <a:buNone/>
              <a:defRPr/>
            </a:pPr>
            <a:r>
              <a:rPr lang="en-US" sz="2000" b="1" dirty="0" err="1">
                <a:solidFill>
                  <a:srgbClr val="000000"/>
                </a:solidFill>
              </a:rPr>
              <a:t>FcUedgeComponent</a:t>
            </a:r>
            <a:endParaRPr lang="en-US" sz="2000" b="1" dirty="0">
              <a:solidFill>
                <a:srgbClr val="000000"/>
              </a:solidFill>
            </a:endParaRPr>
          </a:p>
        </p:txBody>
      </p:sp>
      <p:sp>
        <p:nvSpPr>
          <p:cNvPr id="15" name="TextBox 14"/>
          <p:cNvSpPr txBox="1"/>
          <p:nvPr/>
        </p:nvSpPr>
        <p:spPr>
          <a:xfrm>
            <a:off x="5943600" y="4267200"/>
            <a:ext cx="2590800" cy="400050"/>
          </a:xfrm>
          <a:prstGeom prst="rect">
            <a:avLst/>
          </a:prstGeom>
          <a:solidFill>
            <a:schemeClr val="bg1">
              <a:lumMod val="75000"/>
            </a:schemeClr>
          </a:solidFill>
          <a:ln>
            <a:solidFill>
              <a:schemeClr val="tx1"/>
            </a:solidFill>
          </a:ln>
        </p:spPr>
        <p:txBody>
          <a:bodyPr>
            <a:spAutoFit/>
          </a:bodyPr>
          <a:lstStyle/>
          <a:p>
            <a:pPr>
              <a:buFont typeface="Times New Roman" pitchFamily="-107" charset="0"/>
              <a:buNone/>
              <a:defRPr/>
            </a:pPr>
            <a:r>
              <a:rPr lang="en-US" sz="2000" b="1" dirty="0" err="1">
                <a:solidFill>
                  <a:srgbClr val="000000"/>
                </a:solidFill>
              </a:rPr>
              <a:t>FcWallPsiComponent</a:t>
            </a:r>
            <a:endParaRPr lang="en-US" sz="2000" b="1" dirty="0">
              <a:solidFill>
                <a:srgbClr val="000000"/>
              </a:solidFill>
            </a:endParaRPr>
          </a:p>
        </p:txBody>
      </p:sp>
      <p:cxnSp>
        <p:nvCxnSpPr>
          <p:cNvPr id="20" name="Shape 19"/>
          <p:cNvCxnSpPr>
            <a:stCxn id="117766" idx="0"/>
            <a:endCxn id="117763" idx="3"/>
          </p:cNvCxnSpPr>
          <p:nvPr/>
        </p:nvCxnSpPr>
        <p:spPr>
          <a:xfrm rot="16200000" flipV="1">
            <a:off x="3673733" y="1502033"/>
            <a:ext cx="539234" cy="87630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hape 20"/>
          <p:cNvCxnSpPr>
            <a:stCxn id="117767" idx="0"/>
            <a:endCxn id="117763" idx="3"/>
          </p:cNvCxnSpPr>
          <p:nvPr/>
        </p:nvCxnSpPr>
        <p:spPr>
          <a:xfrm rot="16200000" flipV="1">
            <a:off x="4530190" y="645577"/>
            <a:ext cx="540821" cy="259080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hape 21"/>
          <p:cNvCxnSpPr>
            <a:stCxn id="117768" idx="0"/>
            <a:endCxn id="117763" idx="3"/>
          </p:cNvCxnSpPr>
          <p:nvPr/>
        </p:nvCxnSpPr>
        <p:spPr>
          <a:xfrm rot="16200000" flipV="1">
            <a:off x="5349340" y="-173573"/>
            <a:ext cx="540821" cy="422910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Curved Connector 50"/>
          <p:cNvCxnSpPr>
            <a:stCxn id="117765" idx="0"/>
            <a:endCxn id="117764" idx="2"/>
          </p:cNvCxnSpPr>
          <p:nvPr/>
        </p:nvCxnSpPr>
        <p:spPr>
          <a:xfrm rot="5400000" flipH="1" flipV="1">
            <a:off x="2058590" y="2471341"/>
            <a:ext cx="300038" cy="700881"/>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Curved Connector 52"/>
          <p:cNvCxnSpPr>
            <a:stCxn id="117764" idx="0"/>
            <a:endCxn id="117763" idx="2"/>
          </p:cNvCxnSpPr>
          <p:nvPr/>
        </p:nvCxnSpPr>
        <p:spPr>
          <a:xfrm rot="16200000" flipV="1">
            <a:off x="2378591" y="2029341"/>
            <a:ext cx="354568" cy="635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17781" name="Rectangle 22"/>
          <p:cNvSpPr>
            <a:spLocks noChangeArrowheads="1"/>
          </p:cNvSpPr>
          <p:nvPr/>
        </p:nvSpPr>
        <p:spPr bwMode="auto">
          <a:xfrm>
            <a:off x="381000" y="3657600"/>
            <a:ext cx="8382000" cy="1219200"/>
          </a:xfrm>
          <a:prstGeom prst="rect">
            <a:avLst/>
          </a:prstGeom>
          <a:noFill/>
          <a:ln w="41275" cmpd="dbl">
            <a:solidFill>
              <a:srgbClr val="FF0000"/>
            </a:solidFill>
            <a:round/>
            <a:headEnd/>
            <a:tailEnd/>
          </a:ln>
        </p:spPr>
        <p:txBody>
          <a:bodyPr>
            <a:prstTxWarp prst="textNoShape">
              <a:avLst/>
            </a:prstTxWarp>
          </a:bodyPr>
          <a:lstStyle/>
          <a:p>
            <a:endParaRPr lang="en-US"/>
          </a:p>
        </p:txBody>
      </p:sp>
      <p:sp>
        <p:nvSpPr>
          <p:cNvPr id="117782" name="TextBox 23"/>
          <p:cNvSpPr txBox="1">
            <a:spLocks noChangeArrowheads="1"/>
          </p:cNvSpPr>
          <p:nvPr/>
        </p:nvSpPr>
        <p:spPr bwMode="auto">
          <a:xfrm>
            <a:off x="1752600" y="3727450"/>
            <a:ext cx="6248400" cy="463550"/>
          </a:xfrm>
          <a:prstGeom prst="rect">
            <a:avLst/>
          </a:prstGeom>
          <a:solidFill>
            <a:schemeClr val="bg1"/>
          </a:solidFill>
          <a:ln w="9360">
            <a:noFill/>
            <a:miter lim="800000"/>
            <a:headEnd/>
            <a:tailEnd/>
          </a:ln>
        </p:spPr>
        <p:txBody>
          <a:bodyPr lIns="90000" tIns="46800" rIns="90000" bIns="46800">
            <a:prstTxWarp prst="textNoShape">
              <a:avLst/>
            </a:prstTxWarp>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FF0000"/>
                </a:solidFill>
              </a:rPr>
              <a:t>Concrete implementations of components</a:t>
            </a:r>
          </a:p>
        </p:txBody>
      </p:sp>
      <p:cxnSp>
        <p:nvCxnSpPr>
          <p:cNvPr id="16" name="Curved Connector 15"/>
          <p:cNvCxnSpPr>
            <a:stCxn id="13" idx="0"/>
          </p:cNvCxnSpPr>
          <p:nvPr/>
        </p:nvCxnSpPr>
        <p:spPr>
          <a:xfrm rot="5400000" flipH="1" flipV="1">
            <a:off x="1369219" y="3817144"/>
            <a:ext cx="833437" cy="66675"/>
          </a:xfrm>
          <a:prstGeom prst="curvedConnector3">
            <a:avLst>
              <a:gd name="adj1" fmla="val 4337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Curved Connector 16"/>
          <p:cNvCxnSpPr>
            <a:stCxn id="13" idx="0"/>
            <a:endCxn id="117766" idx="2"/>
          </p:cNvCxnSpPr>
          <p:nvPr/>
        </p:nvCxnSpPr>
        <p:spPr>
          <a:xfrm rot="5400000" flipH="1" flipV="1">
            <a:off x="2269331" y="2155031"/>
            <a:ext cx="1595438" cy="2628900"/>
          </a:xfrm>
          <a:prstGeom prst="curvedConnector3">
            <a:avLst>
              <a:gd name="adj1" fmla="val 4048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urved Connector 17"/>
          <p:cNvCxnSpPr>
            <a:stCxn id="14" idx="0"/>
            <a:endCxn id="117767" idx="2"/>
          </p:cNvCxnSpPr>
          <p:nvPr/>
        </p:nvCxnSpPr>
        <p:spPr>
          <a:xfrm rot="5400000" flipH="1" flipV="1">
            <a:off x="4518025" y="2689225"/>
            <a:ext cx="1593850" cy="15621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urved Connector 18"/>
          <p:cNvCxnSpPr>
            <a:stCxn id="15" idx="0"/>
            <a:endCxn id="117768" idx="2"/>
          </p:cNvCxnSpPr>
          <p:nvPr/>
        </p:nvCxnSpPr>
        <p:spPr>
          <a:xfrm rot="5400000" flipH="1" flipV="1">
            <a:off x="6689725" y="3222625"/>
            <a:ext cx="1593850" cy="4953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dirty="0" smtClean="0"/>
              <a:t>Plasma</a:t>
            </a:r>
            <a:r>
              <a:rPr lang="en-US" dirty="0" smtClean="0"/>
              <a:t> core</a:t>
            </a:r>
            <a:r>
              <a:rPr lang="en-US" dirty="0" smtClean="0"/>
              <a:t>:  Hot, 3D within 1D</a:t>
            </a:r>
            <a:endParaRPr lang="en-US" dirty="0"/>
          </a:p>
        </p:txBody>
      </p:sp>
      <p:sp>
        <p:nvSpPr>
          <p:cNvPr id="1028" name="Rectangle 3"/>
          <p:cNvSpPr>
            <a:spLocks noGrp="1" noChangeArrowheads="1"/>
          </p:cNvSpPr>
          <p:nvPr>
            <p:ph type="body" idx="1"/>
          </p:nvPr>
        </p:nvSpPr>
        <p:spPr>
          <a:xfrm>
            <a:off x="381000" y="1295401"/>
            <a:ext cx="5334000" cy="4267200"/>
          </a:xfrm>
        </p:spPr>
        <p:txBody>
          <a:bodyPr/>
          <a:lstStyle/>
          <a:p>
            <a:r>
              <a:rPr lang="en-GB" sz="2000" dirty="0" smtClean="0"/>
              <a:t>Plasma core is the region well inside the </a:t>
            </a:r>
            <a:r>
              <a:rPr lang="en-GB" sz="2000" dirty="0" err="1" smtClean="0"/>
              <a:t>separatrix</a:t>
            </a:r>
            <a:endParaRPr lang="en-GB" sz="2000" dirty="0" smtClean="0"/>
          </a:p>
          <a:p>
            <a:r>
              <a:rPr lang="en-GB" sz="2000" dirty="0" smtClean="0"/>
              <a:t>Transport along field lines &gt;&gt; perpendicular transport leading to homogenization in </a:t>
            </a:r>
            <a:r>
              <a:rPr lang="en-GB" sz="2000" dirty="0" err="1" smtClean="0"/>
              <a:t>poloidal</a:t>
            </a:r>
            <a:r>
              <a:rPr lang="en-GB" sz="2000" dirty="0" smtClean="0"/>
              <a:t> direction</a:t>
            </a:r>
          </a:p>
          <a:p>
            <a:r>
              <a:rPr lang="en-GB" sz="2000" dirty="0" smtClean="0"/>
              <a:t>1D core equations in conservative form:</a:t>
            </a:r>
          </a:p>
          <a:p>
            <a:pPr lvl="1"/>
            <a:r>
              <a:rPr lang="en-GB" sz="1800" dirty="0" err="1" smtClean="0"/>
              <a:t>q</a:t>
            </a:r>
            <a:r>
              <a:rPr lang="en-GB" sz="1800" dirty="0" smtClean="0"/>
              <a:t> = {plasma density, electron energy density, ion energy density} </a:t>
            </a:r>
          </a:p>
          <a:p>
            <a:pPr lvl="1"/>
            <a:r>
              <a:rPr lang="en-GB" sz="1800" dirty="0" smtClean="0"/>
              <a:t>F = highly nonlinear fluxes incl. neoclassical diffusion, electron/ion temperature gradient induced turbulence, etc., discussed later</a:t>
            </a:r>
          </a:p>
          <a:p>
            <a:pPr lvl="1"/>
            <a:r>
              <a:rPr lang="en-GB" sz="1800" dirty="0" smtClean="0"/>
              <a:t>S = particle and heating sources and sinks</a:t>
            </a:r>
            <a:endParaRPr lang="en-US" sz="1800" dirty="0"/>
          </a:p>
        </p:txBody>
      </p:sp>
      <p:graphicFrame>
        <p:nvGraphicFramePr>
          <p:cNvPr id="1026" name="Object 2"/>
          <p:cNvGraphicFramePr>
            <a:graphicFrameLocks noChangeAspect="1"/>
          </p:cNvGraphicFramePr>
          <p:nvPr/>
        </p:nvGraphicFramePr>
        <p:xfrm>
          <a:off x="2260145" y="5410200"/>
          <a:ext cx="1502229" cy="609600"/>
        </p:xfrm>
        <a:graphic>
          <a:graphicData uri="http://schemas.openxmlformats.org/presentationml/2006/ole">
            <p:oleObj spid="_x0000_s38914" name="Equation" r:id="rId3" imgW="1638300" imgH="685800" progId="Equation.3">
              <p:embed/>
            </p:oleObj>
          </a:graphicData>
        </a:graphic>
      </p:graphicFrame>
      <p:pic>
        <p:nvPicPr>
          <p:cNvPr id="8" name="Picture 3"/>
          <p:cNvPicPr>
            <a:picLocks noChangeAspect="1" noChangeArrowheads="1"/>
          </p:cNvPicPr>
          <p:nvPr/>
        </p:nvPicPr>
        <p:blipFill>
          <a:blip r:embed="rId4"/>
          <a:srcRect/>
          <a:stretch>
            <a:fillRect/>
          </a:stretch>
        </p:blipFill>
        <p:spPr bwMode="auto">
          <a:xfrm>
            <a:off x="6376583" y="990601"/>
            <a:ext cx="2421342" cy="2743200"/>
          </a:xfrm>
          <a:prstGeom prst="rect">
            <a:avLst/>
          </a:prstGeom>
          <a:noFill/>
          <a:ln w="9525">
            <a:noFill/>
            <a:round/>
            <a:headEnd/>
            <a:tailEnd/>
          </a:ln>
        </p:spPr>
      </p:pic>
      <p:pic>
        <p:nvPicPr>
          <p:cNvPr id="7" name="Picture 10" descr="T_e_core_puple.png"/>
          <p:cNvPicPr>
            <a:picLocks noChangeAspect="1"/>
          </p:cNvPicPr>
          <p:nvPr/>
        </p:nvPicPr>
        <p:blipFill>
          <a:blip r:embed="rId5"/>
          <a:srcRect/>
          <a:stretch>
            <a:fillRect/>
          </a:stretch>
        </p:blipFill>
        <p:spPr bwMode="auto">
          <a:xfrm>
            <a:off x="6553200" y="3830637"/>
            <a:ext cx="2082800" cy="196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Plasma Edge: Balance between transport within and across flux surfaces</a:t>
            </a:r>
            <a:endParaRPr lang="en-US" dirty="0"/>
          </a:p>
        </p:txBody>
      </p:sp>
      <p:sp>
        <p:nvSpPr>
          <p:cNvPr id="11267" name="Rectangle 3"/>
          <p:cNvSpPr>
            <a:spLocks noGrp="1" noChangeArrowheads="1"/>
          </p:cNvSpPr>
          <p:nvPr>
            <p:ph type="body" idx="1"/>
          </p:nvPr>
        </p:nvSpPr>
        <p:spPr>
          <a:xfrm>
            <a:off x="577174" y="4389437"/>
            <a:ext cx="8262026" cy="4525963"/>
          </a:xfrm>
        </p:spPr>
        <p:txBody>
          <a:bodyPr/>
          <a:lstStyle/>
          <a:p>
            <a:r>
              <a:rPr lang="en-US" dirty="0" smtClean="0"/>
              <a:t>Edge-plasma region is key for integrated modeling of fusion devices</a:t>
            </a:r>
          </a:p>
          <a:p>
            <a:r>
              <a:rPr lang="en-US" dirty="0" smtClean="0"/>
              <a:t>Edge-pedestal temperature has a large impact on fusion gain</a:t>
            </a:r>
          </a:p>
          <a:p>
            <a:r>
              <a:rPr lang="en-US" dirty="0" smtClean="0"/>
              <a:t>Plasma exhaust can damage walls</a:t>
            </a:r>
          </a:p>
          <a:p>
            <a:r>
              <a:rPr lang="en-US" dirty="0" smtClean="0"/>
              <a:t>Impurities from wall can dilute core fuel and radiate substantial energy</a:t>
            </a:r>
          </a:p>
          <a:p>
            <a:r>
              <a:rPr lang="en-US" dirty="0" smtClean="0"/>
              <a:t>Tritium transport key for safety</a:t>
            </a:r>
            <a:endParaRPr lang="en-US" dirty="0"/>
          </a:p>
        </p:txBody>
      </p:sp>
      <p:pic>
        <p:nvPicPr>
          <p:cNvPr id="11268" name="Picture 4" descr="TokamakToEdge"/>
          <p:cNvPicPr>
            <a:picLocks noChangeAspect="1" noChangeArrowheads="1"/>
          </p:cNvPicPr>
          <p:nvPr/>
        </p:nvPicPr>
        <p:blipFill>
          <a:blip r:embed="rId2"/>
          <a:srcRect l="2423" r="1212"/>
          <a:stretch>
            <a:fillRect/>
          </a:stretch>
        </p:blipFill>
        <p:spPr bwMode="auto">
          <a:xfrm>
            <a:off x="533400" y="1524000"/>
            <a:ext cx="5049837" cy="2800350"/>
          </a:xfrm>
          <a:prstGeom prst="rect">
            <a:avLst/>
          </a:prstGeom>
          <a:noFill/>
          <a:ln w="9525">
            <a:noFill/>
            <a:miter lim="800000"/>
            <a:headEnd/>
            <a:tailEnd/>
          </a:ln>
        </p:spPr>
      </p:pic>
      <p:pic>
        <p:nvPicPr>
          <p:cNvPr id="11270" name="Content Placeholder 3" descr="T_e_edge1.png"/>
          <p:cNvPicPr>
            <a:picLocks noChangeAspect="1"/>
          </p:cNvPicPr>
          <p:nvPr/>
        </p:nvPicPr>
        <p:blipFill>
          <a:blip r:embed="rId3"/>
          <a:srcRect l="-565" r="-937"/>
          <a:stretch>
            <a:fillRect/>
          </a:stretch>
        </p:blipFill>
        <p:spPr bwMode="auto">
          <a:xfrm>
            <a:off x="5592317" y="1761136"/>
            <a:ext cx="3170684" cy="2353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53" name="Title 1"/>
          <p:cNvSpPr>
            <a:spLocks noGrp="1"/>
          </p:cNvSpPr>
          <p:nvPr>
            <p:ph type="title"/>
          </p:nvPr>
        </p:nvSpPr>
        <p:spPr/>
        <p:txBody>
          <a:bodyPr/>
          <a:lstStyle/>
          <a:p>
            <a:r>
              <a:rPr lang="en-US" dirty="0" smtClean="0"/>
              <a:t>Nonlinear </a:t>
            </a:r>
            <a:r>
              <a:rPr lang="en-US" dirty="0" err="1" smtClean="0"/>
              <a:t>PDEs</a:t>
            </a:r>
            <a:r>
              <a:rPr lang="en-US" dirty="0" smtClean="0"/>
              <a:t> in</a:t>
            </a:r>
            <a:r>
              <a:rPr lang="en-US" dirty="0" smtClean="0"/>
              <a:t> core </a:t>
            </a:r>
            <a:r>
              <a:rPr lang="en-US" dirty="0" smtClean="0"/>
              <a:t>and</a:t>
            </a:r>
            <a:r>
              <a:rPr lang="en-US" dirty="0" smtClean="0"/>
              <a:t> edge </a:t>
            </a:r>
            <a:r>
              <a:rPr lang="en-US" dirty="0" smtClean="0"/>
              <a:t>c</a:t>
            </a:r>
            <a:r>
              <a:rPr lang="en-US" dirty="0" smtClean="0"/>
              <a:t>omponents</a:t>
            </a:r>
            <a:endParaRPr lang="en-US" dirty="0" smtClean="0"/>
          </a:p>
        </p:txBody>
      </p:sp>
      <p:sp>
        <p:nvSpPr>
          <p:cNvPr id="35854" name="Content Placeholder 2"/>
          <p:cNvSpPr>
            <a:spLocks noGrp="1"/>
          </p:cNvSpPr>
          <p:nvPr>
            <p:ph idx="1"/>
          </p:nvPr>
        </p:nvSpPr>
        <p:spPr>
          <a:xfrm>
            <a:off x="533400" y="5638800"/>
            <a:ext cx="8305800" cy="609600"/>
          </a:xfrm>
        </p:spPr>
        <p:txBody>
          <a:bodyPr/>
          <a:lstStyle/>
          <a:p>
            <a:pPr>
              <a:spcBef>
                <a:spcPts val="0"/>
              </a:spcBef>
              <a:buFont typeface="Arial" charset="0"/>
              <a:buNone/>
            </a:pPr>
            <a:r>
              <a:rPr lang="en-US" sz="1600" dirty="0" smtClean="0"/>
              <a:t>Dominant computation of each can be expressed as nonlinear PDE:  Solve </a:t>
            </a:r>
            <a:r>
              <a:rPr lang="en-US" sz="1600" i="1" dirty="0" err="1" smtClean="0"/>
              <a:t>F(u</a:t>
            </a:r>
            <a:r>
              <a:rPr lang="en-US" sz="1600" i="1" dirty="0" smtClean="0"/>
              <a:t>) = 0</a:t>
            </a:r>
            <a:r>
              <a:rPr lang="en-US" sz="1600" dirty="0" smtClean="0"/>
              <a:t>, </a:t>
            </a:r>
          </a:p>
          <a:p>
            <a:pPr>
              <a:spcBef>
                <a:spcPts val="0"/>
              </a:spcBef>
              <a:buFont typeface="Arial" charset="0"/>
              <a:buNone/>
            </a:pPr>
            <a:r>
              <a:rPr lang="en-US" sz="1600" dirty="0" smtClean="0"/>
              <a:t>where </a:t>
            </a:r>
            <a:r>
              <a:rPr lang="en-US" sz="1600" i="1" dirty="0" err="1" smtClean="0"/>
              <a:t>u</a:t>
            </a:r>
            <a:r>
              <a:rPr lang="en-US" sz="1600" dirty="0" smtClean="0"/>
              <a:t> represents the fully coupled vector of unknowns</a:t>
            </a:r>
          </a:p>
        </p:txBody>
      </p:sp>
      <p:grpSp>
        <p:nvGrpSpPr>
          <p:cNvPr id="24" name="Group 23"/>
          <p:cNvGrpSpPr/>
          <p:nvPr/>
        </p:nvGrpSpPr>
        <p:grpSpPr>
          <a:xfrm>
            <a:off x="0" y="1406525"/>
            <a:ext cx="8915400" cy="4296091"/>
            <a:chOff x="228600" y="1406525"/>
            <a:chExt cx="8915400" cy="4296091"/>
          </a:xfrm>
        </p:grpSpPr>
        <p:grpSp>
          <p:nvGrpSpPr>
            <p:cNvPr id="2" name="Group 22"/>
            <p:cNvGrpSpPr>
              <a:grpSpLocks/>
            </p:cNvGrpSpPr>
            <p:nvPr/>
          </p:nvGrpSpPr>
          <p:grpSpPr bwMode="auto">
            <a:xfrm>
              <a:off x="228600" y="1408112"/>
              <a:ext cx="3276600" cy="4154488"/>
              <a:chOff x="228600" y="1408125"/>
              <a:chExt cx="3276600" cy="4154983"/>
            </a:xfrm>
          </p:grpSpPr>
          <p:sp>
            <p:nvSpPr>
              <p:cNvPr id="21" name="TextBox 20"/>
              <p:cNvSpPr txBox="1"/>
              <p:nvPr/>
            </p:nvSpPr>
            <p:spPr bwMode="auto">
              <a:xfrm>
                <a:off x="685800" y="1408125"/>
                <a:ext cx="2819400" cy="4154983"/>
              </a:xfrm>
              <a:prstGeom prst="rect">
                <a:avLst/>
              </a:prstGeom>
              <a:solidFill>
                <a:schemeClr val="accent2">
                  <a:lumMod val="20000"/>
                  <a:lumOff val="80000"/>
                </a:schemeClr>
              </a:solidFill>
              <a:ln>
                <a:solidFill>
                  <a:schemeClr val="tx1"/>
                </a:solidFill>
              </a:ln>
            </p:spPr>
            <p:txBody>
              <a:bodyPr>
                <a:prstTxWarp prst="textNoShape">
                  <a:avLst/>
                </a:prstTxWarp>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grpSp>
            <p:nvGrpSpPr>
              <p:cNvPr id="3" name="Group 18"/>
              <p:cNvGrpSpPr>
                <a:grpSpLocks/>
              </p:cNvGrpSpPr>
              <p:nvPr/>
            </p:nvGrpSpPr>
            <p:grpSpPr bwMode="auto">
              <a:xfrm>
                <a:off x="228600" y="1533539"/>
                <a:ext cx="3276600" cy="3663183"/>
                <a:chOff x="304800" y="1533607"/>
                <a:chExt cx="3062909" cy="3663114"/>
              </a:xfrm>
            </p:grpSpPr>
            <p:sp>
              <p:nvSpPr>
                <p:cNvPr id="35861" name="TextBox 7"/>
                <p:cNvSpPr txBox="1">
                  <a:spLocks noChangeArrowheads="1"/>
                </p:cNvSpPr>
                <p:nvPr/>
              </p:nvSpPr>
              <p:spPr bwMode="auto">
                <a:xfrm>
                  <a:off x="304800" y="1533607"/>
                  <a:ext cx="3062909" cy="3663114"/>
                </a:xfrm>
                <a:prstGeom prst="rect">
                  <a:avLst/>
                </a:prstGeom>
                <a:noFill/>
                <a:ln w="9525">
                  <a:noFill/>
                  <a:miter lim="800000"/>
                  <a:headEnd/>
                  <a:tailEnd/>
                </a:ln>
              </p:spPr>
              <p:txBody>
                <a:bodyPr>
                  <a:prstTxWarp prst="textNoShape">
                    <a:avLst/>
                  </a:prstTxWarp>
                  <a:spAutoFit/>
                </a:bodyPr>
                <a:lstStyle/>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000" b="1" dirty="0">
                      <a:solidFill>
                        <a:schemeClr val="tx1"/>
                      </a:solidFill>
                    </a:rPr>
                    <a:t>Core: </a:t>
                  </a:r>
                  <a:r>
                    <a:rPr lang="en-US" sz="1400" dirty="0">
                      <a:solidFill>
                        <a:schemeClr val="tx1"/>
                      </a:solidFill>
                    </a:rPr>
                    <a:t>1D conservation laws:</a:t>
                  </a: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endParaRPr lang="en-US" sz="1400" dirty="0">
                    <a:solidFill>
                      <a:schemeClr val="tx1"/>
                    </a:solidFill>
                  </a:endParaRP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endParaRPr lang="en-US" sz="1400" dirty="0">
                    <a:solidFill>
                      <a:schemeClr val="tx1"/>
                    </a:solidFill>
                  </a:endParaRP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endParaRPr lang="en-US" sz="1400" dirty="0">
                    <a:solidFill>
                      <a:schemeClr val="tx1"/>
                    </a:solidFill>
                  </a:endParaRP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endParaRPr lang="en-GB" sz="1400" dirty="0">
                    <a:solidFill>
                      <a:schemeClr val="tx1"/>
                    </a:solidFill>
                  </a:endParaRP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sz="1400" dirty="0">
                      <a:solidFill>
                        <a:schemeClr val="tx1"/>
                      </a:solidFill>
                    </a:rPr>
                    <a:t>where</a:t>
                  </a:r>
                  <a:r>
                    <a:rPr lang="en-GB" sz="1400" i="1" dirty="0">
                      <a:solidFill>
                        <a:schemeClr val="tx1"/>
                      </a:solidFill>
                    </a:rPr>
                    <a:t> </a:t>
                  </a:r>
                  <a:r>
                    <a:rPr lang="en-GB" sz="1400" i="1" dirty="0" err="1">
                      <a:solidFill>
                        <a:schemeClr val="tx1"/>
                      </a:solidFill>
                    </a:rPr>
                    <a:t>q</a:t>
                  </a:r>
                  <a:r>
                    <a:rPr lang="en-GB" sz="1400" dirty="0">
                      <a:solidFill>
                        <a:schemeClr val="tx1"/>
                      </a:solidFill>
                    </a:rPr>
                    <a:t> = {plasma density, </a:t>
                  </a: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sz="1400" dirty="0">
                      <a:solidFill>
                        <a:schemeClr val="tx1"/>
                      </a:solidFill>
                    </a:rPr>
                    <a:t>electron energy density, </a:t>
                  </a: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sz="1400" dirty="0">
                      <a:solidFill>
                        <a:schemeClr val="tx1"/>
                      </a:solidFill>
                    </a:rPr>
                    <a:t>ion energy density}</a:t>
                  </a: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sz="800" dirty="0">
                      <a:solidFill>
                        <a:schemeClr val="tx1"/>
                      </a:solidFill>
                    </a:rPr>
                    <a:t>   </a:t>
                  </a: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sz="1400" i="1" dirty="0">
                      <a:solidFill>
                        <a:schemeClr val="tx1"/>
                      </a:solidFill>
                    </a:rPr>
                    <a:t>F</a:t>
                  </a:r>
                  <a:r>
                    <a:rPr lang="en-GB" sz="1400" dirty="0">
                      <a:solidFill>
                        <a:schemeClr val="tx1"/>
                      </a:solidFill>
                    </a:rPr>
                    <a:t> = fluxes, including neoclassical diffusion</a:t>
                  </a:r>
                  <a:r>
                    <a:rPr lang="en-GB" sz="1400" dirty="0" smtClean="0">
                      <a:solidFill>
                        <a:schemeClr val="tx1"/>
                      </a:solidFill>
                    </a:rPr>
                    <a:t>,</a:t>
                  </a:r>
                  <a:r>
                    <a:rPr lang="en-GB" sz="1400" dirty="0" smtClean="0"/>
                    <a:t> e</a:t>
                  </a:r>
                  <a:r>
                    <a:rPr lang="en-GB" sz="1400" dirty="0" smtClean="0">
                      <a:solidFill>
                        <a:schemeClr val="tx1"/>
                      </a:solidFill>
                    </a:rPr>
                    <a:t>lectron and ion </a:t>
                  </a:r>
                  <a:r>
                    <a:rPr lang="en-GB" sz="1400" dirty="0">
                      <a:solidFill>
                        <a:schemeClr val="tx1"/>
                      </a:solidFill>
                    </a:rPr>
                    <a:t>temperature</a:t>
                  </a:r>
                  <a:r>
                    <a:rPr lang="en-GB" sz="1400" dirty="0" smtClean="0">
                      <a:solidFill>
                        <a:schemeClr val="tx1"/>
                      </a:solidFill>
                    </a:rPr>
                    <a:t>, gradient </a:t>
                  </a:r>
                  <a:r>
                    <a:rPr lang="en-GB" sz="1400" dirty="0">
                      <a:solidFill>
                        <a:schemeClr val="tx1"/>
                      </a:solidFill>
                    </a:rPr>
                    <a:t>induced turbulence, etc.</a:t>
                  </a: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sz="800" dirty="0">
                      <a:solidFill>
                        <a:schemeClr val="tx1"/>
                      </a:solidFill>
                    </a:rPr>
                    <a:t>  </a:t>
                  </a: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sz="1400" i="1" dirty="0" err="1">
                      <a:solidFill>
                        <a:schemeClr val="tx1"/>
                      </a:solidFill>
                    </a:rPr>
                    <a:t>s</a:t>
                  </a:r>
                  <a:r>
                    <a:rPr lang="en-GB" sz="1400" dirty="0">
                      <a:solidFill>
                        <a:schemeClr val="tx1"/>
                      </a:solidFill>
                    </a:rPr>
                    <a:t> = particle and heating sources and sinks</a:t>
                  </a: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endParaRPr lang="en-GB" sz="1400" dirty="0">
                    <a:solidFill>
                      <a:schemeClr val="tx1"/>
                    </a:solidFill>
                  </a:endParaRP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sz="1400" b="1" dirty="0">
                      <a:solidFill>
                        <a:schemeClr val="tx1"/>
                      </a:solidFill>
                    </a:rPr>
                    <a:t>Challenges:  </a:t>
                  </a:r>
                  <a:r>
                    <a:rPr lang="en-GB" sz="1400" dirty="0">
                      <a:solidFill>
                        <a:schemeClr val="tx1"/>
                      </a:solidFill>
                    </a:rPr>
                    <a:t>highly nonlinear fluxes</a:t>
                  </a:r>
                </a:p>
              </p:txBody>
            </p:sp>
            <p:graphicFrame>
              <p:nvGraphicFramePr>
                <p:cNvPr id="35852" name="Object 12"/>
                <p:cNvGraphicFramePr>
                  <a:graphicFrameLocks noChangeAspect="1"/>
                </p:cNvGraphicFramePr>
                <p:nvPr/>
              </p:nvGraphicFramePr>
              <p:xfrm>
                <a:off x="1302026" y="1933711"/>
                <a:ext cx="1605653" cy="628713"/>
              </p:xfrm>
              <a:graphic>
                <a:graphicData uri="http://schemas.openxmlformats.org/presentationml/2006/ole">
                  <p:oleObj spid="_x0000_s20492" name="Equation" r:id="rId3" imgW="876300" imgH="355600" progId="Equation.3">
                    <p:embed/>
                  </p:oleObj>
                </a:graphicData>
              </a:graphic>
            </p:graphicFrame>
          </p:grpSp>
        </p:grpSp>
        <p:grpSp>
          <p:nvGrpSpPr>
            <p:cNvPr id="4" name="Group 21"/>
            <p:cNvGrpSpPr>
              <a:grpSpLocks/>
            </p:cNvGrpSpPr>
            <p:nvPr/>
          </p:nvGrpSpPr>
          <p:grpSpPr bwMode="auto">
            <a:xfrm>
              <a:off x="3200400" y="1406525"/>
              <a:ext cx="5943600" cy="4296091"/>
              <a:chOff x="3200400" y="1406507"/>
              <a:chExt cx="5943600" cy="4295396"/>
            </a:xfrm>
          </p:grpSpPr>
          <p:sp>
            <p:nvSpPr>
              <p:cNvPr id="7" name="TextBox 6"/>
              <p:cNvSpPr txBox="1"/>
              <p:nvPr/>
            </p:nvSpPr>
            <p:spPr bwMode="auto">
              <a:xfrm>
                <a:off x="3676650" y="1406507"/>
                <a:ext cx="5314950" cy="4155403"/>
              </a:xfrm>
              <a:prstGeom prst="rect">
                <a:avLst/>
              </a:prstGeom>
              <a:solidFill>
                <a:schemeClr val="accent2">
                  <a:lumMod val="20000"/>
                  <a:lumOff val="80000"/>
                </a:schemeClr>
              </a:solidFill>
              <a:ln>
                <a:solidFill>
                  <a:schemeClr val="tx1"/>
                </a:solidFill>
              </a:ln>
            </p:spPr>
            <p:txBody>
              <a:bodyPr>
                <a:prstTxWarp prst="textNoShape">
                  <a:avLst/>
                </a:prstTxWarp>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35858" name="TextBox 7"/>
              <p:cNvSpPr txBox="1">
                <a:spLocks noChangeArrowheads="1"/>
              </p:cNvSpPr>
              <p:nvPr/>
            </p:nvSpPr>
            <p:spPr bwMode="auto">
              <a:xfrm>
                <a:off x="3200400" y="1420809"/>
                <a:ext cx="5943600" cy="4281094"/>
              </a:xfrm>
              <a:prstGeom prst="rect">
                <a:avLst/>
              </a:prstGeom>
              <a:noFill/>
              <a:ln w="9525">
                <a:noFill/>
                <a:miter lim="800000"/>
                <a:headEnd/>
                <a:tailEnd/>
              </a:ln>
            </p:spPr>
            <p:txBody>
              <a:bodyPr>
                <a:prstTxWarp prst="textNoShape">
                  <a:avLst/>
                </a:prstTxWarp>
                <a:spAutoFit/>
              </a:bodyPr>
              <a:lstStyle/>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000" b="1" dirty="0">
                    <a:solidFill>
                      <a:schemeClr val="tx1"/>
                    </a:solidFill>
                  </a:rPr>
                  <a:t>Edge: </a:t>
                </a:r>
                <a:r>
                  <a:rPr lang="en-US" sz="1400" dirty="0">
                    <a:solidFill>
                      <a:schemeClr val="tx1"/>
                    </a:solidFill>
                  </a:rPr>
                  <a:t>2D conservation laws: Continuity, momentum, and</a:t>
                </a: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1400" dirty="0">
                    <a:solidFill>
                      <a:schemeClr val="tx1"/>
                    </a:solidFill>
                  </a:rPr>
                  <a:t>               thermal energy equations for electrons and ions:</a:t>
                </a:r>
                <a:endParaRPr lang="en-US" sz="800" dirty="0">
                  <a:solidFill>
                    <a:schemeClr val="tx1"/>
                  </a:solidFill>
                </a:endParaRP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800" dirty="0">
                    <a:solidFill>
                      <a:schemeClr val="tx1"/>
                    </a:solidFill>
                  </a:rPr>
                  <a:t>   </a:t>
                </a: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1400" dirty="0">
                    <a:solidFill>
                      <a:schemeClr val="tx1"/>
                    </a:solidFill>
                  </a:rPr>
                  <a:t>                                    </a:t>
                </a:r>
                <a:r>
                  <a:rPr lang="en-US" sz="1400" dirty="0" smtClean="0">
                    <a:solidFill>
                      <a:schemeClr val="tx1"/>
                    </a:solidFill>
                  </a:rPr>
                  <a:t>                </a:t>
                </a:r>
                <a:r>
                  <a:rPr lang="en-US" sz="1400" dirty="0">
                    <a:solidFill>
                      <a:schemeClr val="tx1"/>
                    </a:solidFill>
                  </a:rPr>
                  <a:t>, where         &amp;       </a:t>
                </a:r>
                <a:r>
                  <a:rPr lang="en-US" sz="1400" dirty="0" smtClean="0">
                    <a:solidFill>
                      <a:schemeClr val="tx1"/>
                    </a:solidFill>
                  </a:rPr>
                  <a:t>   are </a:t>
                </a:r>
                <a:r>
                  <a:rPr lang="en-US" sz="1400" dirty="0">
                    <a:solidFill>
                      <a:schemeClr val="tx1"/>
                    </a:solidFill>
                  </a:rPr>
                  <a:t>electron and ion</a:t>
                </a: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1400" dirty="0">
                    <a:solidFill>
                      <a:schemeClr val="tx1"/>
                    </a:solidFill>
                  </a:rPr>
                  <a:t>                                      densities and mean velocities</a:t>
                </a: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endParaRPr lang="en-US" sz="1400" dirty="0">
                  <a:solidFill>
                    <a:schemeClr val="tx1"/>
                  </a:solidFill>
                </a:endParaRP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endParaRPr lang="en-US" sz="1400" dirty="0">
                  <a:solidFill>
                    <a:schemeClr val="tx1"/>
                  </a:solidFill>
                </a:endParaRP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endParaRPr lang="en-US" sz="1400" dirty="0">
                  <a:solidFill>
                    <a:schemeClr val="tx1"/>
                  </a:solidFill>
                </a:endParaRPr>
              </a:p>
              <a:p>
                <a:pPr marL="511175" lvl="1" eaLnBrk="1" hangingPunct="1">
                  <a:lnSpc>
                    <a:spcPct val="84000"/>
                  </a:lnSpc>
                  <a:spcBef>
                    <a:spcPts val="4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1400" dirty="0">
                    <a:solidFill>
                      <a:schemeClr val="tx1"/>
                    </a:solidFill>
                  </a:rPr>
                  <a:t> </a:t>
                </a:r>
                <a:r>
                  <a:rPr lang="en-US" sz="1400" dirty="0" err="1">
                    <a:solidFill>
                      <a:schemeClr val="tx1"/>
                    </a:solidFill>
                  </a:rPr>
                  <a:t>w</a:t>
                </a:r>
                <a:r>
                  <a:rPr lang="en-GB" sz="1400" dirty="0">
                    <a:solidFill>
                      <a:schemeClr val="tx1"/>
                    </a:solidFill>
                  </a:rPr>
                  <a:t>here                       </a:t>
                </a:r>
                <a:r>
                  <a:rPr lang="en-GB" sz="1400" dirty="0" smtClean="0">
                    <a:solidFill>
                      <a:schemeClr val="tx1"/>
                    </a:solidFill>
                  </a:rPr>
                  <a:t>       are </a:t>
                </a:r>
                <a:r>
                  <a:rPr lang="en-GB" sz="1400" dirty="0">
                    <a:solidFill>
                      <a:schemeClr val="tx1"/>
                    </a:solidFill>
                  </a:rPr>
                  <a:t>masses, pressures, temperatures</a:t>
                </a:r>
              </a:p>
              <a:p>
                <a:pPr marL="511175" lvl="1" eaLnBrk="1" hangingPunct="1">
                  <a:lnSpc>
                    <a:spcPct val="84000"/>
                  </a:lnSpc>
                  <a:spcBef>
                    <a:spcPts val="4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sz="1400" dirty="0">
                    <a:solidFill>
                      <a:schemeClr val="tx1"/>
                    </a:solidFill>
                  </a:rPr>
                  <a:t>                                  </a:t>
                </a:r>
                <a:r>
                  <a:rPr lang="en-GB" sz="1400" dirty="0" smtClean="0">
                    <a:solidFill>
                      <a:schemeClr val="tx1"/>
                    </a:solidFill>
                  </a:rPr>
                  <a:t>        are </a:t>
                </a:r>
                <a:r>
                  <a:rPr lang="en-GB" sz="1400" dirty="0">
                    <a:solidFill>
                      <a:schemeClr val="tx1"/>
                    </a:solidFill>
                  </a:rPr>
                  <a:t>particle charge, electric &amp; mag. </a:t>
                </a:r>
                <a:r>
                  <a:rPr lang="en-US" sz="1400" dirty="0" err="1">
                    <a:solidFill>
                      <a:schemeClr val="tx1"/>
                    </a:solidFill>
                  </a:rPr>
                  <a:t>f</a:t>
                </a:r>
                <a:r>
                  <a:rPr lang="en-GB" sz="1400" dirty="0" err="1">
                    <a:solidFill>
                      <a:schemeClr val="tx1"/>
                    </a:solidFill>
                  </a:rPr>
                  <a:t>ields</a:t>
                </a:r>
                <a:endParaRPr lang="en-GB" sz="1400" dirty="0">
                  <a:solidFill>
                    <a:schemeClr val="tx1"/>
                  </a:solidFill>
                </a:endParaRPr>
              </a:p>
              <a:p>
                <a:pPr marL="511175" lvl="1" eaLnBrk="1" hangingPunct="1">
                  <a:lnSpc>
                    <a:spcPct val="84000"/>
                  </a:lnSpc>
                  <a:spcBef>
                    <a:spcPts val="4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sz="1400" dirty="0">
                    <a:solidFill>
                      <a:schemeClr val="tx1"/>
                    </a:solidFill>
                  </a:rPr>
                  <a:t>                                  </a:t>
                </a:r>
                <a:r>
                  <a:rPr lang="en-GB" sz="1400" dirty="0" smtClean="0">
                    <a:solidFill>
                      <a:schemeClr val="tx1"/>
                    </a:solidFill>
                  </a:rPr>
                  <a:t>        are </a:t>
                </a:r>
                <a:r>
                  <a:rPr lang="en-GB" sz="1400" dirty="0">
                    <a:solidFill>
                      <a:schemeClr val="tx1"/>
                    </a:solidFill>
                  </a:rPr>
                  <a:t>viscous tensors, thermal forces, source</a:t>
                </a:r>
              </a:p>
              <a:p>
                <a:pPr marL="511175" lvl="1" eaLnBrk="1" hangingPunct="1">
                  <a:lnSpc>
                    <a:spcPct val="84000"/>
                  </a:lnSpc>
                  <a:spcBef>
                    <a:spcPts val="4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endParaRPr lang="en-GB" sz="1400" dirty="0">
                  <a:solidFill>
                    <a:schemeClr val="tx1"/>
                  </a:solidFill>
                </a:endParaRP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endParaRPr lang="en-GB" sz="1400" dirty="0">
                  <a:solidFill>
                    <a:schemeClr val="tx1"/>
                  </a:solidFill>
                </a:endParaRP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sz="1400" dirty="0">
                    <a:solidFill>
                      <a:schemeClr val="tx1"/>
                    </a:solidFill>
                  </a:rPr>
                  <a:t>  </a:t>
                </a: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sz="1400" dirty="0">
                    <a:solidFill>
                      <a:schemeClr val="tx1"/>
                    </a:solidFill>
                  </a:rPr>
                  <a:t> where               </a:t>
                </a:r>
                <a:r>
                  <a:rPr lang="en-GB" sz="1400" dirty="0" smtClean="0">
                    <a:solidFill>
                      <a:schemeClr val="tx1"/>
                    </a:solidFill>
                  </a:rPr>
                  <a:t>        </a:t>
                </a:r>
                <a:r>
                  <a:rPr lang="en-GB" sz="1400" dirty="0">
                    <a:solidFill>
                      <a:schemeClr val="tx1"/>
                    </a:solidFill>
                  </a:rPr>
                  <a:t>are heat fluxes &amp; volume heating terms</a:t>
                </a: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sz="1400" dirty="0">
                    <a:solidFill>
                      <a:schemeClr val="tx1"/>
                    </a:solidFill>
                  </a:rPr>
                  <a:t>Also neutral gas equation</a:t>
                </a: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endParaRPr lang="en-GB" sz="1400" dirty="0">
                  <a:solidFill>
                    <a:schemeClr val="tx1"/>
                  </a:solidFill>
                </a:endParaRP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sz="1400" b="1" dirty="0">
                    <a:solidFill>
                      <a:schemeClr val="tx1"/>
                    </a:solidFill>
                  </a:rPr>
                  <a:t>Challenges: </a:t>
                </a:r>
                <a:r>
                  <a:rPr lang="en-GB" sz="1400" dirty="0">
                    <a:solidFill>
                      <a:schemeClr val="tx1"/>
                    </a:solidFill>
                  </a:rPr>
                  <a:t>extremely anisotropic transport, extremely strong nonlinearities, large range of spatial and temporal scales</a:t>
                </a:r>
              </a:p>
              <a:p>
                <a:pPr marL="511175" lvl="1" eaLnBrk="1" hangingPunct="1">
                  <a:lnSpc>
                    <a:spcPct val="84000"/>
                  </a:lnSpc>
                  <a:spcBef>
                    <a:spcPts val="200"/>
                  </a:spcBef>
                  <a:tabLst>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GB" sz="1400" dirty="0">
                    <a:solidFill>
                      <a:schemeClr val="tx1"/>
                    </a:solidFill>
                  </a:rPr>
                  <a:t>     </a:t>
                </a:r>
                <a:endParaRPr lang="en-US" sz="1400" dirty="0">
                  <a:solidFill>
                    <a:schemeClr val="tx1"/>
                  </a:solidFill>
                </a:endParaRPr>
              </a:p>
            </p:txBody>
          </p:sp>
          <p:graphicFrame>
            <p:nvGraphicFramePr>
              <p:cNvPr id="35842" name="Object 2"/>
              <p:cNvGraphicFramePr>
                <a:graphicFrameLocks noChangeAspect="1"/>
              </p:cNvGraphicFramePr>
              <p:nvPr/>
            </p:nvGraphicFramePr>
            <p:xfrm>
              <a:off x="3886200" y="1904906"/>
              <a:ext cx="1903956" cy="487340"/>
            </p:xfrm>
            <a:graphic>
              <a:graphicData uri="http://schemas.openxmlformats.org/presentationml/2006/ole">
                <p:oleObj spid="_x0000_s20482" name="Equation" r:id="rId4" imgW="1333500" imgH="368300" progId="Equation.3">
                  <p:embed/>
                </p:oleObj>
              </a:graphicData>
            </a:graphic>
          </p:graphicFrame>
          <p:graphicFrame>
            <p:nvGraphicFramePr>
              <p:cNvPr id="35843" name="Object 3"/>
              <p:cNvGraphicFramePr>
                <a:graphicFrameLocks noChangeAspect="1"/>
              </p:cNvGraphicFramePr>
              <p:nvPr/>
            </p:nvGraphicFramePr>
            <p:xfrm>
              <a:off x="3755721" y="2444630"/>
              <a:ext cx="4576437" cy="450828"/>
            </p:xfrm>
            <a:graphic>
              <a:graphicData uri="http://schemas.openxmlformats.org/presentationml/2006/ole">
                <p:oleObj spid="_x0000_s20483" name="Equation" r:id="rId5" imgW="3467100" imgH="368300" progId="Equation.3">
                  <p:embed/>
                </p:oleObj>
              </a:graphicData>
            </a:graphic>
          </p:graphicFrame>
          <p:graphicFrame>
            <p:nvGraphicFramePr>
              <p:cNvPr id="35844" name="Object 4"/>
              <p:cNvGraphicFramePr>
                <a:graphicFrameLocks noChangeAspect="1"/>
              </p:cNvGraphicFramePr>
              <p:nvPr/>
            </p:nvGraphicFramePr>
            <p:xfrm>
              <a:off x="6934200" y="2057277"/>
              <a:ext cx="307410" cy="250813"/>
            </p:xfrm>
            <a:graphic>
              <a:graphicData uri="http://schemas.openxmlformats.org/presentationml/2006/ole">
                <p:oleObj spid="_x0000_s20484" name="Equation" r:id="rId6" imgW="215900" imgH="190500" progId="Equation.3">
                  <p:embed/>
                </p:oleObj>
              </a:graphicData>
            </a:graphic>
          </p:graphicFrame>
          <p:graphicFrame>
            <p:nvGraphicFramePr>
              <p:cNvPr id="35845" name="Object 5"/>
              <p:cNvGraphicFramePr>
                <a:graphicFrameLocks noChangeAspect="1"/>
              </p:cNvGraphicFramePr>
              <p:nvPr/>
            </p:nvGraphicFramePr>
            <p:xfrm>
              <a:off x="6492570" y="2060542"/>
              <a:ext cx="289230" cy="250813"/>
            </p:xfrm>
            <a:graphic>
              <a:graphicData uri="http://schemas.openxmlformats.org/presentationml/2006/ole">
                <p:oleObj spid="_x0000_s20485" name="Equation" r:id="rId7" imgW="203200" imgH="190500" progId="Equation.3">
                  <p:embed/>
                </p:oleObj>
              </a:graphicData>
            </a:graphic>
          </p:graphicFrame>
          <p:graphicFrame>
            <p:nvGraphicFramePr>
              <p:cNvPr id="35846" name="Object 6"/>
              <p:cNvGraphicFramePr>
                <a:graphicFrameLocks noChangeAspect="1"/>
              </p:cNvGraphicFramePr>
              <p:nvPr/>
            </p:nvGraphicFramePr>
            <p:xfrm>
              <a:off x="3785470" y="3809815"/>
              <a:ext cx="5047467" cy="439717"/>
            </p:xfrm>
            <a:graphic>
              <a:graphicData uri="http://schemas.openxmlformats.org/presentationml/2006/ole">
                <p:oleObj spid="_x0000_s20486" name="Equation" r:id="rId8" imgW="3924300" imgH="368300" progId="Equation.3">
                  <p:embed/>
                </p:oleObj>
              </a:graphicData>
            </a:graphic>
          </p:graphicFrame>
          <p:graphicFrame>
            <p:nvGraphicFramePr>
              <p:cNvPr id="35847" name="Object 7"/>
              <p:cNvGraphicFramePr>
                <a:graphicFrameLocks noChangeAspect="1"/>
              </p:cNvGraphicFramePr>
              <p:nvPr/>
            </p:nvGraphicFramePr>
            <p:xfrm>
              <a:off x="4361035" y="3097129"/>
              <a:ext cx="1049490" cy="250813"/>
            </p:xfrm>
            <a:graphic>
              <a:graphicData uri="http://schemas.openxmlformats.org/presentationml/2006/ole">
                <p:oleObj spid="_x0000_s20487" name="Equation" r:id="rId9" imgW="736600" imgH="190500" progId="Equation.3">
                  <p:embed/>
                </p:oleObj>
              </a:graphicData>
            </a:graphic>
          </p:graphicFrame>
          <p:graphicFrame>
            <p:nvGraphicFramePr>
              <p:cNvPr id="35848" name="Object 8"/>
              <p:cNvGraphicFramePr>
                <a:graphicFrameLocks noChangeAspect="1"/>
              </p:cNvGraphicFramePr>
              <p:nvPr/>
            </p:nvGraphicFramePr>
            <p:xfrm>
              <a:off x="4777201" y="3352637"/>
              <a:ext cx="632999" cy="215890"/>
            </p:xfrm>
            <a:graphic>
              <a:graphicData uri="http://schemas.openxmlformats.org/presentationml/2006/ole">
                <p:oleObj spid="_x0000_s20488" name="Equation" r:id="rId10" imgW="444500" imgH="165100" progId="Equation.3">
                  <p:embed/>
                </p:oleObj>
              </a:graphicData>
            </a:graphic>
          </p:graphicFrame>
          <p:graphicFrame>
            <p:nvGraphicFramePr>
              <p:cNvPr id="35849" name="Object 9"/>
              <p:cNvGraphicFramePr>
                <a:graphicFrameLocks noChangeAspect="1"/>
              </p:cNvGraphicFramePr>
              <p:nvPr/>
            </p:nvGraphicFramePr>
            <p:xfrm>
              <a:off x="7168629" y="2784339"/>
              <a:ext cx="1593241" cy="263512"/>
            </p:xfrm>
            <a:graphic>
              <a:graphicData uri="http://schemas.openxmlformats.org/presentationml/2006/ole">
                <p:oleObj spid="_x0000_s20489" name="Equation" r:id="rId11" imgW="1206500" imgH="215900" progId="Equation.3">
                  <p:embed/>
                </p:oleObj>
              </a:graphicData>
            </a:graphic>
          </p:graphicFrame>
          <p:graphicFrame>
            <p:nvGraphicFramePr>
              <p:cNvPr id="35850" name="Object 10"/>
              <p:cNvGraphicFramePr>
                <a:graphicFrameLocks noChangeAspect="1"/>
              </p:cNvGraphicFramePr>
              <p:nvPr/>
            </p:nvGraphicFramePr>
            <p:xfrm>
              <a:off x="4436041" y="4398433"/>
              <a:ext cx="669359" cy="249225"/>
            </p:xfrm>
            <a:graphic>
              <a:graphicData uri="http://schemas.openxmlformats.org/presentationml/2006/ole">
                <p:oleObj spid="_x0000_s20490" name="Equation" r:id="rId12" imgW="469900" imgH="190500" progId="Equation.3">
                  <p:embed/>
                </p:oleObj>
              </a:graphicData>
            </a:graphic>
          </p:graphicFrame>
          <p:graphicFrame>
            <p:nvGraphicFramePr>
              <p:cNvPr id="35851" name="Object 11"/>
              <p:cNvGraphicFramePr>
                <a:graphicFrameLocks noChangeAspect="1"/>
              </p:cNvGraphicFramePr>
              <p:nvPr/>
            </p:nvGraphicFramePr>
            <p:xfrm>
              <a:off x="4343400" y="3505030"/>
              <a:ext cx="1041400" cy="282561"/>
            </p:xfrm>
            <a:graphic>
              <a:graphicData uri="http://schemas.openxmlformats.org/presentationml/2006/ole">
                <p:oleObj spid="_x0000_s20491" name="Equation" r:id="rId13" imgW="762000" imgH="215900" progId="Equation.3">
                  <p:embed/>
                </p:oleObj>
              </a:graphicData>
            </a:graphic>
          </p:graphicFrame>
        </p:grpSp>
      </p:grpSp>
      <p:sp>
        <p:nvSpPr>
          <p:cNvPr id="22" name="Slide Number Placeholder 21"/>
          <p:cNvSpPr>
            <a:spLocks noGrp="1"/>
          </p:cNvSpPr>
          <p:nvPr>
            <p:ph type="sldNum" sz="quarter" idx="12"/>
          </p:nvPr>
        </p:nvSpPr>
        <p:spPr/>
        <p:txBody>
          <a:bodyPr/>
          <a:lstStyle/>
          <a:p>
            <a:fld id="{87034D8C-3CB4-402A-BC46-2AB14C0FE90A}" type="slidenum">
              <a:rPr lang="en-US" smtClean="0"/>
              <a:pPr/>
              <a:t>15</a:t>
            </a:fld>
            <a:endParaRPr lang="en-US"/>
          </a:p>
        </p:txBody>
      </p:sp>
      <p:sp>
        <p:nvSpPr>
          <p:cNvPr id="23" name="Footer Placeholder 22"/>
          <p:cNvSpPr>
            <a:spLocks noGrp="1"/>
          </p:cNvSpPr>
          <p:nvPr>
            <p:ph type="ftr" sz="quarter" idx="11"/>
          </p:nvPr>
        </p:nvSpPr>
        <p:spPr/>
        <p:txBody>
          <a:bodyPr/>
          <a:lstStyle/>
          <a:p>
            <a:r>
              <a:rPr lang="en-US" smtClean="0"/>
              <a:t>L. C. McInnes, SIAM Conference on Parallel Processing for Scientific Computing, Feb 25, 2010</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TOPS provides enabling technology to FACETS; FACETS motivates enhancements to TOPS</a:t>
            </a:r>
          </a:p>
        </p:txBody>
      </p:sp>
      <p:sp>
        <p:nvSpPr>
          <p:cNvPr id="32771" name="Content Placeholder 2"/>
          <p:cNvSpPr>
            <a:spLocks noGrp="1"/>
          </p:cNvSpPr>
          <p:nvPr>
            <p:ph idx="1"/>
          </p:nvPr>
        </p:nvSpPr>
        <p:spPr>
          <a:xfrm>
            <a:off x="381000" y="1524000"/>
            <a:ext cx="5334000" cy="2057400"/>
          </a:xfrm>
        </p:spPr>
        <p:txBody>
          <a:bodyPr/>
          <a:lstStyle/>
          <a:p>
            <a:r>
              <a:rPr lang="en-US" dirty="0" smtClean="0"/>
              <a:t>TOPS develops, demonstrates, and disseminates robust, quality engineered, solver software for high-performance computers</a:t>
            </a:r>
          </a:p>
          <a:p>
            <a:r>
              <a:rPr lang="en-US" dirty="0" smtClean="0"/>
              <a:t>TOPS institutions:  ANL, LBNL, LLNL, SNL, Columbia U, Southern Methodist U, U of California - Berkeley, U of Colorado -  Boulder,   U of Texas</a:t>
            </a:r>
            <a:r>
              <a:rPr lang="en-US" dirty="0" smtClean="0"/>
              <a:t> – Austin</a:t>
            </a:r>
          </a:p>
        </p:txBody>
      </p:sp>
      <p:sp>
        <p:nvSpPr>
          <p:cNvPr id="32775" name="Line 37"/>
          <p:cNvSpPr>
            <a:spLocks noChangeShapeType="1"/>
          </p:cNvSpPr>
          <p:nvPr/>
        </p:nvSpPr>
        <p:spPr bwMode="auto">
          <a:xfrm flipV="1">
            <a:off x="3810000" y="3429000"/>
            <a:ext cx="1295400" cy="762000"/>
          </a:xfrm>
          <a:prstGeom prst="line">
            <a:avLst/>
          </a:prstGeom>
          <a:noFill/>
          <a:ln w="25400">
            <a:solidFill>
              <a:srgbClr val="000000"/>
            </a:solidFill>
            <a:round/>
            <a:headEnd type="none" w="sm" len="sm"/>
            <a:tailEnd type="none" w="sm" len="sm"/>
          </a:ln>
        </p:spPr>
        <p:txBody>
          <a:bodyPr>
            <a:prstTxWarp prst="textNoShape">
              <a:avLst/>
            </a:prstTxWarp>
          </a:bodyPr>
          <a:lstStyle/>
          <a:p>
            <a:endParaRPr lang="en-US"/>
          </a:p>
        </p:txBody>
      </p:sp>
      <p:grpSp>
        <p:nvGrpSpPr>
          <p:cNvPr id="36" name="Group 35"/>
          <p:cNvGrpSpPr/>
          <p:nvPr/>
        </p:nvGrpSpPr>
        <p:grpSpPr>
          <a:xfrm>
            <a:off x="609600" y="3333750"/>
            <a:ext cx="7745412" cy="2501900"/>
            <a:chOff x="103188" y="3733800"/>
            <a:chExt cx="7745412" cy="2501900"/>
          </a:xfrm>
        </p:grpSpPr>
        <p:sp>
          <p:nvSpPr>
            <p:cNvPr id="32776" name="Rectangle 8"/>
            <p:cNvSpPr>
              <a:spLocks noChangeArrowheads="1"/>
            </p:cNvSpPr>
            <p:nvPr/>
          </p:nvSpPr>
          <p:spPr bwMode="auto">
            <a:xfrm>
              <a:off x="4572000" y="3733800"/>
              <a:ext cx="407988" cy="811213"/>
            </a:xfrm>
            <a:prstGeom prst="rect">
              <a:avLst/>
            </a:prstGeom>
            <a:solidFill>
              <a:srgbClr val="99FF66"/>
            </a:solidFill>
            <a:ln w="9525">
              <a:solidFill>
                <a:schemeClr val="tx1"/>
              </a:solidFill>
              <a:miter lim="800000"/>
              <a:headEnd/>
              <a:tailEnd/>
            </a:ln>
          </p:spPr>
          <p:txBody>
            <a:bodyPr wrap="none" anchor="ctr">
              <a:prstTxWarp prst="textNoShape">
                <a:avLst/>
              </a:prstTxWarp>
            </a:bodyPr>
            <a:lstStyle/>
            <a:p>
              <a:endParaRPr lang="en-US">
                <a:solidFill>
                  <a:schemeClr val="tx1"/>
                </a:solidFill>
              </a:endParaRPr>
            </a:p>
          </p:txBody>
        </p:sp>
        <p:sp>
          <p:nvSpPr>
            <p:cNvPr id="32777" name="Rectangle 9"/>
            <p:cNvSpPr>
              <a:spLocks noChangeArrowheads="1"/>
            </p:cNvSpPr>
            <p:nvPr/>
          </p:nvSpPr>
          <p:spPr bwMode="auto">
            <a:xfrm>
              <a:off x="5032375" y="3733800"/>
              <a:ext cx="407988" cy="811213"/>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solidFill>
                  <a:schemeClr val="tx1"/>
                </a:solidFill>
              </a:endParaRPr>
            </a:p>
          </p:txBody>
        </p:sp>
        <p:sp>
          <p:nvSpPr>
            <p:cNvPr id="32778" name="Rectangle 10"/>
            <p:cNvSpPr>
              <a:spLocks noChangeArrowheads="1"/>
            </p:cNvSpPr>
            <p:nvPr/>
          </p:nvSpPr>
          <p:spPr bwMode="auto">
            <a:xfrm>
              <a:off x="5489575" y="3733800"/>
              <a:ext cx="407988" cy="811213"/>
            </a:xfrm>
            <a:prstGeom prst="rect">
              <a:avLst/>
            </a:prstGeom>
            <a:solidFill>
              <a:srgbClr val="FF99FF"/>
            </a:solidFill>
            <a:ln w="9525">
              <a:solidFill>
                <a:schemeClr val="tx1"/>
              </a:solidFill>
              <a:miter lim="800000"/>
              <a:headEnd/>
              <a:tailEnd/>
            </a:ln>
          </p:spPr>
          <p:txBody>
            <a:bodyPr wrap="none" anchor="ctr">
              <a:prstTxWarp prst="textNoShape">
                <a:avLst/>
              </a:prstTxWarp>
            </a:bodyPr>
            <a:lstStyle/>
            <a:p>
              <a:endParaRPr lang="en-US">
                <a:solidFill>
                  <a:schemeClr val="tx1"/>
                </a:solidFill>
              </a:endParaRPr>
            </a:p>
          </p:txBody>
        </p:sp>
        <p:sp>
          <p:nvSpPr>
            <p:cNvPr id="32779" name="Rectangle 11"/>
            <p:cNvSpPr>
              <a:spLocks noChangeArrowheads="1"/>
            </p:cNvSpPr>
            <p:nvPr/>
          </p:nvSpPr>
          <p:spPr bwMode="auto">
            <a:xfrm>
              <a:off x="5948363" y="3733800"/>
              <a:ext cx="404812" cy="811213"/>
            </a:xfrm>
            <a:prstGeom prst="rect">
              <a:avLst/>
            </a:prstGeom>
            <a:solidFill>
              <a:srgbClr val="E0D952"/>
            </a:solidFill>
            <a:ln w="9525">
              <a:solidFill>
                <a:schemeClr val="tx1"/>
              </a:solidFill>
              <a:miter lim="800000"/>
              <a:headEnd/>
              <a:tailEnd/>
            </a:ln>
          </p:spPr>
          <p:txBody>
            <a:bodyPr wrap="none" anchor="ctr">
              <a:prstTxWarp prst="textNoShape">
                <a:avLst/>
              </a:prstTxWarp>
            </a:bodyPr>
            <a:lstStyle/>
            <a:p>
              <a:endParaRPr lang="en-US">
                <a:solidFill>
                  <a:schemeClr val="tx1"/>
                </a:solidFill>
              </a:endParaRPr>
            </a:p>
          </p:txBody>
        </p:sp>
        <p:sp>
          <p:nvSpPr>
            <p:cNvPr id="32794" name="Rectangle 12"/>
            <p:cNvSpPr>
              <a:spLocks noChangeArrowheads="1"/>
            </p:cNvSpPr>
            <p:nvPr/>
          </p:nvSpPr>
          <p:spPr bwMode="auto">
            <a:xfrm>
              <a:off x="6426200" y="3733800"/>
              <a:ext cx="407988" cy="811213"/>
            </a:xfrm>
            <a:prstGeom prst="rect">
              <a:avLst/>
            </a:prstGeom>
            <a:solidFill>
              <a:schemeClr val="accent6">
                <a:lumMod val="60000"/>
                <a:lumOff val="40000"/>
              </a:schemeClr>
            </a:solidFill>
            <a:ln w="9525">
              <a:solidFill>
                <a:schemeClr val="tx1"/>
              </a:solidFill>
              <a:miter lim="800000"/>
              <a:headEnd/>
              <a:tailEnd/>
            </a:ln>
          </p:spPr>
          <p:txBody>
            <a:bodyPr wrap="none" anchor="ctr">
              <a:prstTxWarp prst="textNoShape">
                <a:avLst/>
              </a:prstTxWarp>
            </a:bodyPr>
            <a:lstStyle/>
            <a:p>
              <a:pPr>
                <a:defRPr/>
              </a:pPr>
              <a:endParaRPr lang="en-US">
                <a:solidFill>
                  <a:schemeClr val="tx1"/>
                </a:solidFill>
              </a:endParaRPr>
            </a:p>
          </p:txBody>
        </p:sp>
        <p:sp>
          <p:nvSpPr>
            <p:cNvPr id="32781" name="Rectangle 13"/>
            <p:cNvSpPr>
              <a:spLocks noChangeArrowheads="1"/>
            </p:cNvSpPr>
            <p:nvPr/>
          </p:nvSpPr>
          <p:spPr bwMode="auto">
            <a:xfrm>
              <a:off x="6883400" y="3733800"/>
              <a:ext cx="406400" cy="811213"/>
            </a:xfrm>
            <a:prstGeom prst="rect">
              <a:avLst/>
            </a:prstGeom>
            <a:solidFill>
              <a:srgbClr val="CC3300"/>
            </a:solidFill>
            <a:ln w="9525">
              <a:solidFill>
                <a:schemeClr val="tx1"/>
              </a:solidFill>
              <a:miter lim="800000"/>
              <a:headEnd/>
              <a:tailEnd/>
            </a:ln>
          </p:spPr>
          <p:txBody>
            <a:bodyPr wrap="none" anchor="ctr">
              <a:prstTxWarp prst="textNoShape">
                <a:avLst/>
              </a:prstTxWarp>
            </a:bodyPr>
            <a:lstStyle/>
            <a:p>
              <a:endParaRPr lang="en-US">
                <a:solidFill>
                  <a:schemeClr val="tx1"/>
                </a:solidFill>
              </a:endParaRPr>
            </a:p>
          </p:txBody>
        </p:sp>
        <p:sp>
          <p:nvSpPr>
            <p:cNvPr id="32782" name="Rectangle 14"/>
            <p:cNvSpPr>
              <a:spLocks noChangeArrowheads="1"/>
            </p:cNvSpPr>
            <p:nvPr/>
          </p:nvSpPr>
          <p:spPr bwMode="auto">
            <a:xfrm>
              <a:off x="4572000" y="5451475"/>
              <a:ext cx="2724150" cy="784225"/>
            </a:xfrm>
            <a:prstGeom prst="rect">
              <a:avLst/>
            </a:prstGeom>
            <a:solidFill>
              <a:srgbClr val="0066FF">
                <a:alpha val="23921"/>
              </a:srgbClr>
            </a:solidFill>
            <a:ln w="9525">
              <a:solidFill>
                <a:schemeClr val="tx1"/>
              </a:solidFill>
              <a:miter lim="800000"/>
              <a:headEnd/>
              <a:tailEnd/>
            </a:ln>
          </p:spPr>
          <p:txBody>
            <a:bodyPr wrap="none" anchor="ctr">
              <a:prstTxWarp prst="textNoShape">
                <a:avLst/>
              </a:prstTxWarp>
            </a:bodyPr>
            <a:lstStyle/>
            <a:p>
              <a:endParaRPr lang="en-US">
                <a:solidFill>
                  <a:schemeClr val="tx1"/>
                </a:solidFill>
              </a:endParaRPr>
            </a:p>
          </p:txBody>
        </p:sp>
        <p:sp>
          <p:nvSpPr>
            <p:cNvPr id="32783" name="Text Box 15"/>
            <p:cNvSpPr txBox="1">
              <a:spLocks noChangeArrowheads="1"/>
            </p:cNvSpPr>
            <p:nvPr/>
          </p:nvSpPr>
          <p:spPr bwMode="auto">
            <a:xfrm>
              <a:off x="5086350" y="5610225"/>
              <a:ext cx="1373188" cy="436563"/>
            </a:xfrm>
            <a:prstGeom prst="rect">
              <a:avLst/>
            </a:prstGeom>
            <a:noFill/>
            <a:ln w="9525">
              <a:noFill/>
              <a:miter lim="800000"/>
              <a:headEnd/>
              <a:tailEnd/>
            </a:ln>
          </p:spPr>
          <p:txBody>
            <a:bodyPr lIns="101846" tIns="50923" rIns="101846" bIns="50923">
              <a:prstTxWarp prst="textNoShape">
                <a:avLst/>
              </a:prstTxWarp>
              <a:spAutoFit/>
            </a:bodyPr>
            <a:lstStyle/>
            <a:p>
              <a:pPr marL="382588" indent="-382588" algn="ctr" defTabSz="1019175">
                <a:lnSpc>
                  <a:spcPct val="110000"/>
                </a:lnSpc>
                <a:spcBef>
                  <a:spcPct val="50000"/>
                </a:spcBef>
                <a:buSzPct val="70000"/>
                <a:buFont typeface="Marlett" charset="0"/>
                <a:buNone/>
              </a:pPr>
              <a:r>
                <a:rPr lang="en-US" sz="2000">
                  <a:solidFill>
                    <a:srgbClr val="000000"/>
                  </a:solidFill>
                </a:rPr>
                <a:t>   CS</a:t>
              </a:r>
            </a:p>
          </p:txBody>
        </p:sp>
        <p:sp>
          <p:nvSpPr>
            <p:cNvPr id="32784" name="Rectangle 16"/>
            <p:cNvSpPr>
              <a:spLocks noChangeArrowheads="1"/>
            </p:cNvSpPr>
            <p:nvPr/>
          </p:nvSpPr>
          <p:spPr bwMode="auto">
            <a:xfrm>
              <a:off x="4572000" y="4648200"/>
              <a:ext cx="2716213" cy="742950"/>
            </a:xfrm>
            <a:prstGeom prst="rect">
              <a:avLst/>
            </a:prstGeom>
            <a:solidFill>
              <a:srgbClr val="800080">
                <a:alpha val="23921"/>
              </a:srgbClr>
            </a:solidFill>
            <a:ln w="9525">
              <a:solidFill>
                <a:schemeClr val="tx1"/>
              </a:solidFill>
              <a:miter lim="800000"/>
              <a:headEnd/>
              <a:tailEnd/>
            </a:ln>
          </p:spPr>
          <p:txBody>
            <a:bodyPr wrap="none" anchor="ctr">
              <a:prstTxWarp prst="textNoShape">
                <a:avLst/>
              </a:prstTxWarp>
            </a:bodyPr>
            <a:lstStyle/>
            <a:p>
              <a:endParaRPr lang="en-US">
                <a:solidFill>
                  <a:schemeClr val="tx1"/>
                </a:solidFill>
              </a:endParaRPr>
            </a:p>
          </p:txBody>
        </p:sp>
        <p:sp>
          <p:nvSpPr>
            <p:cNvPr id="32785" name="Text Box 17"/>
            <p:cNvSpPr txBox="1">
              <a:spLocks noChangeArrowheads="1"/>
            </p:cNvSpPr>
            <p:nvPr/>
          </p:nvSpPr>
          <p:spPr bwMode="auto">
            <a:xfrm>
              <a:off x="5157788" y="4770438"/>
              <a:ext cx="1376362" cy="438150"/>
            </a:xfrm>
            <a:prstGeom prst="rect">
              <a:avLst/>
            </a:prstGeom>
            <a:noFill/>
            <a:ln w="9525">
              <a:noFill/>
              <a:miter lim="800000"/>
              <a:headEnd/>
              <a:tailEnd/>
            </a:ln>
          </p:spPr>
          <p:txBody>
            <a:bodyPr lIns="101846" tIns="50923" rIns="101846" bIns="50923">
              <a:prstTxWarp prst="textNoShape">
                <a:avLst/>
              </a:prstTxWarp>
              <a:spAutoFit/>
            </a:bodyPr>
            <a:lstStyle/>
            <a:p>
              <a:pPr marL="382588" indent="-382588" algn="ctr" defTabSz="1019175">
                <a:lnSpc>
                  <a:spcPct val="110000"/>
                </a:lnSpc>
                <a:spcBef>
                  <a:spcPct val="50000"/>
                </a:spcBef>
                <a:buSzPct val="70000"/>
                <a:buFont typeface="Marlett" charset="0"/>
                <a:buNone/>
              </a:pPr>
              <a:r>
                <a:rPr lang="en-US" sz="2000">
                  <a:solidFill>
                    <a:srgbClr val="000000"/>
                  </a:solidFill>
                </a:rPr>
                <a:t> Math</a:t>
              </a:r>
            </a:p>
          </p:txBody>
        </p:sp>
        <p:grpSp>
          <p:nvGrpSpPr>
            <p:cNvPr id="4" name="Group 18"/>
            <p:cNvGrpSpPr>
              <a:grpSpLocks/>
            </p:cNvGrpSpPr>
            <p:nvPr/>
          </p:nvGrpSpPr>
          <p:grpSpPr bwMode="auto">
            <a:xfrm>
              <a:off x="4019550" y="3759200"/>
              <a:ext cx="3829050" cy="2439988"/>
              <a:chOff x="3888" y="1728"/>
              <a:chExt cx="2412" cy="1536"/>
            </a:xfrm>
          </p:grpSpPr>
          <p:sp>
            <p:nvSpPr>
              <p:cNvPr id="32791" name="Text Box 19"/>
              <p:cNvSpPr txBox="1">
                <a:spLocks noChangeArrowheads="1"/>
              </p:cNvSpPr>
              <p:nvPr/>
            </p:nvSpPr>
            <p:spPr bwMode="auto">
              <a:xfrm>
                <a:off x="4464" y="1824"/>
                <a:ext cx="1248" cy="250"/>
              </a:xfrm>
              <a:prstGeom prst="rect">
                <a:avLst/>
              </a:prstGeom>
              <a:noFill/>
              <a:ln w="12700">
                <a:noFill/>
                <a:miter lim="800000"/>
                <a:headEnd type="none" w="sm" len="sm"/>
                <a:tailEnd type="none" w="sm" len="sm"/>
              </a:ln>
            </p:spPr>
            <p:txBody>
              <a:bodyPr lIns="91408" tIns="45704" rIns="91408" bIns="45704">
                <a:prstTxWarp prst="textNoShape">
                  <a:avLst/>
                </a:prstTxWarp>
                <a:spAutoFit/>
              </a:bodyPr>
              <a:lstStyle/>
              <a:p>
                <a:pPr algn="ctr">
                  <a:spcBef>
                    <a:spcPct val="50000"/>
                  </a:spcBef>
                </a:pPr>
                <a:r>
                  <a:rPr lang="en-US" sz="2000" dirty="0">
                    <a:solidFill>
                      <a:srgbClr val="000000"/>
                    </a:solidFill>
                  </a:rPr>
                  <a:t>Applications</a:t>
                </a:r>
              </a:p>
            </p:txBody>
          </p:sp>
          <p:grpSp>
            <p:nvGrpSpPr>
              <p:cNvPr id="5" name="Group 20"/>
              <p:cNvGrpSpPr>
                <a:grpSpLocks/>
              </p:cNvGrpSpPr>
              <p:nvPr/>
            </p:nvGrpSpPr>
            <p:grpSpPr bwMode="auto">
              <a:xfrm>
                <a:off x="3888" y="1872"/>
                <a:ext cx="318" cy="1392"/>
                <a:chOff x="3744" y="1872"/>
                <a:chExt cx="462" cy="1392"/>
              </a:xfrm>
            </p:grpSpPr>
            <p:sp>
              <p:nvSpPr>
                <p:cNvPr id="32796" name="AutoShape 21"/>
                <p:cNvSpPr>
                  <a:spLocks noChangeArrowheads="1"/>
                </p:cNvSpPr>
                <p:nvPr/>
              </p:nvSpPr>
              <p:spPr bwMode="auto">
                <a:xfrm>
                  <a:off x="3744" y="1872"/>
                  <a:ext cx="462" cy="1392"/>
                </a:xfrm>
                <a:prstGeom prst="curvedRightArrow">
                  <a:avLst>
                    <a:gd name="adj1" fmla="val 60260"/>
                    <a:gd name="adj2" fmla="val 120519"/>
                    <a:gd name="adj3" fmla="val 33333"/>
                  </a:avLst>
                </a:prstGeom>
                <a:solidFill>
                  <a:schemeClr val="accent1"/>
                </a:solidFill>
                <a:ln w="12700">
                  <a:solidFill>
                    <a:srgbClr val="000000"/>
                  </a:solidFill>
                  <a:miter lim="800000"/>
                  <a:headEnd type="none" w="sm" len="sm"/>
                  <a:tailEnd type="none" w="sm" len="sm"/>
                </a:ln>
              </p:spPr>
              <p:txBody>
                <a:bodyPr wrap="none" anchor="ctr">
                  <a:prstTxWarp prst="textNoShape">
                    <a:avLst/>
                  </a:prstTxWarp>
                </a:bodyPr>
                <a:lstStyle/>
                <a:p>
                  <a:endParaRPr lang="en-US">
                    <a:solidFill>
                      <a:schemeClr val="tx1"/>
                    </a:solidFill>
                  </a:endParaRPr>
                </a:p>
              </p:txBody>
            </p:sp>
            <p:sp>
              <p:nvSpPr>
                <p:cNvPr id="32797" name="AutoShape 22"/>
                <p:cNvSpPr>
                  <a:spLocks noChangeArrowheads="1"/>
                </p:cNvSpPr>
                <p:nvPr/>
              </p:nvSpPr>
              <p:spPr bwMode="auto">
                <a:xfrm>
                  <a:off x="3744" y="1941"/>
                  <a:ext cx="462" cy="765"/>
                </a:xfrm>
                <a:prstGeom prst="curvedRightArrow">
                  <a:avLst>
                    <a:gd name="adj1" fmla="val 33117"/>
                    <a:gd name="adj2" fmla="val 66234"/>
                    <a:gd name="adj3" fmla="val 33333"/>
                  </a:avLst>
                </a:prstGeom>
                <a:solidFill>
                  <a:schemeClr val="accent1"/>
                </a:solidFill>
                <a:ln w="12700">
                  <a:solidFill>
                    <a:srgbClr val="000000"/>
                  </a:solidFill>
                  <a:miter lim="800000"/>
                  <a:headEnd type="none" w="sm" len="sm"/>
                  <a:tailEnd type="none" w="sm" len="sm"/>
                </a:ln>
              </p:spPr>
              <p:txBody>
                <a:bodyPr wrap="none" anchor="ctr">
                  <a:prstTxWarp prst="textNoShape">
                    <a:avLst/>
                  </a:prstTxWarp>
                </a:bodyPr>
                <a:lstStyle/>
                <a:p>
                  <a:endParaRPr lang="en-US">
                    <a:solidFill>
                      <a:schemeClr val="tx1"/>
                    </a:solidFill>
                  </a:endParaRPr>
                </a:p>
              </p:txBody>
            </p:sp>
          </p:grpSp>
          <p:grpSp>
            <p:nvGrpSpPr>
              <p:cNvPr id="6" name="Group 23"/>
              <p:cNvGrpSpPr>
                <a:grpSpLocks/>
              </p:cNvGrpSpPr>
              <p:nvPr/>
            </p:nvGrpSpPr>
            <p:grpSpPr bwMode="auto">
              <a:xfrm>
                <a:off x="5982" y="1728"/>
                <a:ext cx="318" cy="1392"/>
                <a:chOff x="5991" y="1776"/>
                <a:chExt cx="318" cy="1392"/>
              </a:xfrm>
            </p:grpSpPr>
            <p:sp>
              <p:nvSpPr>
                <p:cNvPr id="2" name="AutoShape 24"/>
                <p:cNvSpPr>
                  <a:spLocks noChangeArrowheads="1"/>
                </p:cNvSpPr>
                <p:nvPr/>
              </p:nvSpPr>
              <p:spPr bwMode="auto">
                <a:xfrm rot="10800000">
                  <a:off x="5991" y="1776"/>
                  <a:ext cx="318" cy="1392"/>
                </a:xfrm>
                <a:prstGeom prst="curvedRightArrow">
                  <a:avLst>
                    <a:gd name="adj1" fmla="val 87547"/>
                    <a:gd name="adj2" fmla="val 175094"/>
                    <a:gd name="adj3" fmla="val 33333"/>
                  </a:avLst>
                </a:prstGeom>
                <a:solidFill>
                  <a:schemeClr val="accent1"/>
                </a:solidFill>
                <a:ln w="12700">
                  <a:solidFill>
                    <a:srgbClr val="000000"/>
                  </a:solidFill>
                  <a:miter lim="800000"/>
                  <a:headEnd type="none" w="sm" len="sm"/>
                  <a:tailEnd type="none" w="sm" len="sm"/>
                </a:ln>
              </p:spPr>
              <p:txBody>
                <a:bodyPr wrap="none" anchor="ctr">
                  <a:prstTxWarp prst="textNoShape">
                    <a:avLst/>
                  </a:prstTxWarp>
                </a:bodyPr>
                <a:lstStyle/>
                <a:p>
                  <a:endParaRPr lang="en-US">
                    <a:solidFill>
                      <a:schemeClr val="tx1"/>
                    </a:solidFill>
                  </a:endParaRPr>
                </a:p>
              </p:txBody>
            </p:sp>
            <p:sp>
              <p:nvSpPr>
                <p:cNvPr id="32795" name="AutoShape 25"/>
                <p:cNvSpPr>
                  <a:spLocks noChangeArrowheads="1"/>
                </p:cNvSpPr>
                <p:nvPr/>
              </p:nvSpPr>
              <p:spPr bwMode="auto">
                <a:xfrm rot="10800000">
                  <a:off x="5991" y="1914"/>
                  <a:ext cx="318" cy="765"/>
                </a:xfrm>
                <a:prstGeom prst="curvedRightArrow">
                  <a:avLst>
                    <a:gd name="adj1" fmla="val 48113"/>
                    <a:gd name="adj2" fmla="val 96226"/>
                    <a:gd name="adj3" fmla="val 33333"/>
                  </a:avLst>
                </a:prstGeom>
                <a:solidFill>
                  <a:schemeClr val="accent1"/>
                </a:solidFill>
                <a:ln w="12700">
                  <a:solidFill>
                    <a:srgbClr val="000000"/>
                  </a:solidFill>
                  <a:miter lim="800000"/>
                  <a:headEnd type="none" w="sm" len="sm"/>
                  <a:tailEnd type="none" w="sm" len="sm"/>
                </a:ln>
              </p:spPr>
              <p:txBody>
                <a:bodyPr wrap="none" anchor="ctr">
                  <a:prstTxWarp prst="textNoShape">
                    <a:avLst/>
                  </a:prstTxWarp>
                </a:bodyPr>
                <a:lstStyle/>
                <a:p>
                  <a:endParaRPr lang="en-US">
                    <a:solidFill>
                      <a:schemeClr val="tx1"/>
                    </a:solidFill>
                  </a:endParaRPr>
                </a:p>
              </p:txBody>
            </p:sp>
          </p:grpSp>
        </p:grpSp>
        <p:grpSp>
          <p:nvGrpSpPr>
            <p:cNvPr id="7" name="Group 37"/>
            <p:cNvGrpSpPr>
              <a:grpSpLocks/>
            </p:cNvGrpSpPr>
            <p:nvPr/>
          </p:nvGrpSpPr>
          <p:grpSpPr bwMode="auto">
            <a:xfrm>
              <a:off x="4572000" y="4648200"/>
              <a:ext cx="2705100" cy="1571625"/>
              <a:chOff x="4572000" y="4648199"/>
              <a:chExt cx="2705100" cy="1571625"/>
            </a:xfrm>
          </p:grpSpPr>
          <p:sp>
            <p:nvSpPr>
              <p:cNvPr id="32789" name="Rectangle 52"/>
              <p:cNvSpPr>
                <a:spLocks noChangeArrowheads="1"/>
              </p:cNvSpPr>
              <p:nvPr/>
            </p:nvSpPr>
            <p:spPr bwMode="auto">
              <a:xfrm>
                <a:off x="4572000" y="4648199"/>
                <a:ext cx="2705100" cy="1571625"/>
              </a:xfrm>
              <a:prstGeom prst="rect">
                <a:avLst/>
              </a:prstGeom>
              <a:noFill/>
              <a:ln w="76200">
                <a:solidFill>
                  <a:srgbClr val="000000"/>
                </a:solidFill>
                <a:miter lim="800000"/>
                <a:headEnd type="none" w="sm" len="sm"/>
                <a:tailEnd type="none" w="sm" len="sm"/>
              </a:ln>
            </p:spPr>
            <p:txBody>
              <a:bodyPr wrap="none" anchor="ctr">
                <a:prstTxWarp prst="textNoShape">
                  <a:avLst/>
                </a:prstTxWarp>
              </a:bodyPr>
              <a:lstStyle/>
              <a:p>
                <a:endParaRPr lang="en-US">
                  <a:solidFill>
                    <a:schemeClr val="tx1"/>
                  </a:solidFill>
                </a:endParaRPr>
              </a:p>
            </p:txBody>
          </p:sp>
          <p:sp>
            <p:nvSpPr>
              <p:cNvPr id="32790" name="Text Box 53"/>
              <p:cNvSpPr txBox="1">
                <a:spLocks noChangeArrowheads="1"/>
              </p:cNvSpPr>
              <p:nvPr/>
            </p:nvSpPr>
            <p:spPr bwMode="auto">
              <a:xfrm>
                <a:off x="5257800" y="5105400"/>
                <a:ext cx="1295400" cy="523220"/>
              </a:xfrm>
              <a:prstGeom prst="rect">
                <a:avLst/>
              </a:prstGeom>
              <a:noFill/>
              <a:ln w="12700">
                <a:noFill/>
                <a:miter lim="800000"/>
                <a:headEnd type="none" w="sm" len="sm"/>
                <a:tailEnd type="none" w="sm" len="sm"/>
              </a:ln>
            </p:spPr>
            <p:txBody>
              <a:bodyPr>
                <a:prstTxWarp prst="textNoShape">
                  <a:avLst/>
                </a:prstTxWarp>
                <a:spAutoFit/>
              </a:bodyPr>
              <a:lstStyle/>
              <a:p>
                <a:pPr>
                  <a:spcBef>
                    <a:spcPct val="50000"/>
                  </a:spcBef>
                </a:pPr>
                <a:r>
                  <a:rPr lang="en-US" sz="2800" b="1" i="1" dirty="0">
                    <a:solidFill>
                      <a:srgbClr val="000000"/>
                    </a:solidFill>
                    <a:latin typeface="Helvetica" charset="0"/>
                  </a:rPr>
                  <a:t>TOPS</a:t>
                </a:r>
              </a:p>
            </p:txBody>
          </p:sp>
        </p:grpSp>
        <p:sp>
          <p:nvSpPr>
            <p:cNvPr id="32788" name="TextBox 106"/>
            <p:cNvSpPr txBox="1">
              <a:spLocks noChangeArrowheads="1"/>
            </p:cNvSpPr>
            <p:nvPr/>
          </p:nvSpPr>
          <p:spPr bwMode="auto">
            <a:xfrm>
              <a:off x="103188" y="5810250"/>
              <a:ext cx="3962400" cy="400110"/>
            </a:xfrm>
            <a:prstGeom prst="rect">
              <a:avLst/>
            </a:prstGeom>
            <a:noFill/>
            <a:ln w="9525">
              <a:noFill/>
              <a:miter lim="800000"/>
              <a:headEnd/>
              <a:tailEnd/>
            </a:ln>
          </p:spPr>
          <p:txBody>
            <a:bodyPr wrap="square">
              <a:prstTxWarp prst="textNoShape">
                <a:avLst/>
              </a:prstTxWarp>
              <a:spAutoFit/>
            </a:bodyPr>
            <a:lstStyle/>
            <a:p>
              <a:endParaRPr lang="en-US" sz="2000" dirty="0">
                <a:solidFill>
                  <a:srgbClr val="616161"/>
                </a:solidFill>
              </a:endParaRPr>
            </a:p>
          </p:txBody>
        </p:sp>
      </p:grpSp>
      <p:pic>
        <p:nvPicPr>
          <p:cNvPr id="34" name="Picture 5" descr="facets-core-edge3D.png"/>
          <p:cNvPicPr>
            <a:picLocks noChangeAspect="1"/>
          </p:cNvPicPr>
          <p:nvPr/>
        </p:nvPicPr>
        <p:blipFill>
          <a:blip r:embed="rId3"/>
          <a:srcRect/>
          <a:stretch>
            <a:fillRect/>
          </a:stretch>
        </p:blipFill>
        <p:spPr bwMode="auto">
          <a:xfrm>
            <a:off x="2057400" y="3581400"/>
            <a:ext cx="1905000" cy="1440509"/>
          </a:xfrm>
          <a:prstGeom prst="rect">
            <a:avLst/>
          </a:prstGeom>
          <a:noFill/>
          <a:ln w="9525">
            <a:noFill/>
            <a:miter lim="800000"/>
            <a:headEnd/>
            <a:tailEnd/>
          </a:ln>
        </p:spPr>
      </p:pic>
      <p:grpSp>
        <p:nvGrpSpPr>
          <p:cNvPr id="37" name="Group 35"/>
          <p:cNvGrpSpPr>
            <a:grpSpLocks/>
          </p:cNvGrpSpPr>
          <p:nvPr/>
        </p:nvGrpSpPr>
        <p:grpSpPr bwMode="auto">
          <a:xfrm>
            <a:off x="5943600" y="1371600"/>
            <a:ext cx="2895600" cy="1752600"/>
            <a:chOff x="5638800" y="1219200"/>
            <a:chExt cx="3352800" cy="1981200"/>
          </a:xfrm>
        </p:grpSpPr>
        <p:pic>
          <p:nvPicPr>
            <p:cNvPr id="38" name="Picture 1032"/>
            <p:cNvPicPr>
              <a:picLocks noChangeAspect="1" noChangeArrowheads="1"/>
            </p:cNvPicPr>
            <p:nvPr/>
          </p:nvPicPr>
          <p:blipFill>
            <a:blip r:embed="rId4"/>
            <a:srcRect/>
            <a:stretch>
              <a:fillRect/>
            </a:stretch>
          </p:blipFill>
          <p:spPr bwMode="auto">
            <a:xfrm>
              <a:off x="5728138" y="1219200"/>
              <a:ext cx="3145111" cy="1372721"/>
            </a:xfrm>
            <a:prstGeom prst="rect">
              <a:avLst/>
            </a:prstGeom>
            <a:noFill/>
            <a:ln w="9525">
              <a:noFill/>
              <a:round/>
              <a:headEnd/>
              <a:tailEnd/>
            </a:ln>
          </p:spPr>
        </p:pic>
        <p:sp>
          <p:nvSpPr>
            <p:cNvPr id="39" name="Text Box 1035"/>
            <p:cNvSpPr txBox="1">
              <a:spLocks noChangeArrowheads="1"/>
            </p:cNvSpPr>
            <p:nvPr/>
          </p:nvSpPr>
          <p:spPr bwMode="auto">
            <a:xfrm>
              <a:off x="5866634" y="2672975"/>
              <a:ext cx="2747251" cy="524348"/>
            </a:xfrm>
            <a:prstGeom prst="rect">
              <a:avLst/>
            </a:prstGeom>
            <a:noFill/>
            <a:ln w="9525">
              <a:noFill/>
              <a:round/>
              <a:headEnd/>
              <a:tailEnd/>
            </a:ln>
          </p:spPr>
          <p:txBody>
            <a:bodyPr wrap="square" lIns="90000" tIns="46800" rIns="90000" bIns="46800">
              <a:prstTxWarp prst="textNoShape">
                <a:avLst/>
              </a:prstTxWarp>
              <a:spAutoFit/>
            </a:bodyPr>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PI: David Keyes, Columbia Univ.</a:t>
              </a:r>
            </a:p>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000000"/>
                  </a:solidFill>
                </a:rPr>
                <a:t>www.scidac.gov/math/TOPS.html</a:t>
              </a:r>
            </a:p>
          </p:txBody>
        </p:sp>
        <p:sp>
          <p:nvSpPr>
            <p:cNvPr id="40" name="Text Box 1033"/>
            <p:cNvSpPr txBox="1">
              <a:spLocks noChangeArrowheads="1"/>
            </p:cNvSpPr>
            <p:nvPr/>
          </p:nvSpPr>
          <p:spPr bwMode="auto">
            <a:xfrm>
              <a:off x="5791091" y="2361827"/>
              <a:ext cx="3200509" cy="315594"/>
            </a:xfrm>
            <a:prstGeom prst="rect">
              <a:avLst/>
            </a:prstGeom>
            <a:solidFill>
              <a:srgbClr val="FFFFFF"/>
            </a:solidFill>
            <a:ln w="9525">
              <a:noFill/>
              <a:round/>
              <a:headEnd/>
              <a:tailEnd/>
            </a:ln>
          </p:spPr>
          <p:txBody>
            <a:bodyPr wrap="square" lIns="90000" tIns="46800" rIns="90000" bIns="46800">
              <a:prstTxWarp prst="textNoShape">
                <a:avLst/>
              </a:prstTxWarp>
              <a:spAutoFit/>
            </a:bodyPr>
            <a:lstStyle/>
            <a:p>
              <a:pPr eaLnBrk="1" hangingPunct="1">
                <a:spcBef>
                  <a:spcPts val="500"/>
                </a:spcBef>
                <a:buClr>
                  <a:srgbClr val="151584"/>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a:solidFill>
                    <a:srgbClr val="151584"/>
                  </a:solidFill>
                </a:rPr>
                <a:t>Towards Optimal Petascale Simulations</a:t>
              </a:r>
            </a:p>
          </p:txBody>
        </p:sp>
        <p:sp>
          <p:nvSpPr>
            <p:cNvPr id="41" name="Rectangle 1036"/>
            <p:cNvSpPr>
              <a:spLocks noChangeArrowheads="1"/>
            </p:cNvSpPr>
            <p:nvPr/>
          </p:nvSpPr>
          <p:spPr bwMode="auto">
            <a:xfrm>
              <a:off x="5638800" y="1219200"/>
              <a:ext cx="3276600" cy="198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35" name="Content Placeholder 2"/>
          <p:cNvSpPr txBox="1">
            <a:spLocks/>
          </p:cNvSpPr>
          <p:nvPr/>
        </p:nvSpPr>
        <p:spPr bwMode="auto">
          <a:xfrm>
            <a:off x="381000" y="5334000"/>
            <a:ext cx="40386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1F497D"/>
              </a:buClr>
              <a:buSzTx/>
              <a:buFont typeface="Wingdings" pitchFamily="2" charset="2"/>
              <a:buChar char="§"/>
              <a:tabLst/>
              <a:defRPr/>
            </a:pPr>
            <a:r>
              <a:rPr kumimoji="0" lang="en-US" sz="1800" b="0" i="0" u="none" strike="noStrike" kern="0" cap="none" spc="0" normalizeH="0" baseline="0" noProof="0" dirty="0" smtClean="0">
                <a:ln>
                  <a:noFill/>
                </a:ln>
                <a:solidFill>
                  <a:srgbClr val="616161"/>
                </a:solidFill>
                <a:effectLst/>
                <a:uLnTx/>
                <a:uFillTx/>
                <a:latin typeface="+mn-lt"/>
                <a:ea typeface="+mn-ea"/>
                <a:cs typeface="+mn-cs"/>
              </a:rPr>
              <a:t>TOPS focus in FACETS: implicit nonlinear solvers for base core and edge codes</a:t>
            </a:r>
            <a:r>
              <a:rPr lang="en-US" kern="0" dirty="0" smtClean="0">
                <a:solidFill>
                  <a:srgbClr val="616161"/>
                </a:solidFill>
              </a:rPr>
              <a:t>, also </a:t>
            </a:r>
            <a:r>
              <a:rPr kumimoji="0" lang="en-US" sz="1800" b="0" i="0" u="none" strike="noStrike" kern="0" cap="none" spc="0" normalizeH="0" baseline="0" noProof="0" dirty="0" smtClean="0">
                <a:ln>
                  <a:noFill/>
                </a:ln>
                <a:solidFill>
                  <a:srgbClr val="616161"/>
                </a:solidFill>
                <a:effectLst/>
                <a:uLnTx/>
                <a:uFillTx/>
                <a:latin typeface="+mn-lt"/>
                <a:ea typeface="+mn-ea"/>
                <a:cs typeface="+mn-cs"/>
              </a:rPr>
              <a:t>coupled systems  </a:t>
            </a:r>
          </a:p>
          <a:p>
            <a:pPr marL="342900" marR="0" lvl="0" indent="-342900" algn="l" defTabSz="914400" rtl="0" eaLnBrk="1" fontAlgn="base" latinLnBrk="0" hangingPunct="1">
              <a:lnSpc>
                <a:spcPct val="100000"/>
              </a:lnSpc>
              <a:spcBef>
                <a:spcPct val="20000"/>
              </a:spcBef>
              <a:spcAft>
                <a:spcPct val="0"/>
              </a:spcAft>
              <a:buClr>
                <a:srgbClr val="1F497D"/>
              </a:buClr>
              <a:buSzTx/>
              <a:buFont typeface="Wingdings" pitchFamily="2" charset="2"/>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1F497D"/>
              </a:buClr>
              <a:buSzTx/>
              <a:buFont typeface="Wingdings" pitchFamily="2" charset="2"/>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Implicit core solver applies nested iteration with parallel flux computation</a:t>
            </a:r>
          </a:p>
        </p:txBody>
      </p:sp>
      <p:sp>
        <p:nvSpPr>
          <p:cNvPr id="43011" name="Content Placeholder 2"/>
          <p:cNvSpPr>
            <a:spLocks noGrp="1"/>
          </p:cNvSpPr>
          <p:nvPr>
            <p:ph idx="1"/>
          </p:nvPr>
        </p:nvSpPr>
        <p:spPr>
          <a:xfrm>
            <a:off x="381000" y="1600200"/>
            <a:ext cx="5105400" cy="4800600"/>
          </a:xfrm>
        </p:spPr>
        <p:txBody>
          <a:bodyPr/>
          <a:lstStyle/>
          <a:p>
            <a:r>
              <a:rPr lang="en-US" sz="2000" dirty="0" smtClean="0"/>
              <a:t>New parallel </a:t>
            </a:r>
            <a:r>
              <a:rPr lang="en-US" sz="2000" dirty="0" smtClean="0"/>
              <a:t>core code, </a:t>
            </a:r>
            <a:r>
              <a:rPr lang="en-US" sz="2000" dirty="0" smtClean="0"/>
              <a:t>A. </a:t>
            </a:r>
            <a:r>
              <a:rPr lang="en-US" sz="2000" dirty="0" err="1" smtClean="0"/>
              <a:t>Pletzer</a:t>
            </a:r>
            <a:r>
              <a:rPr lang="en-US" sz="2000" dirty="0" smtClean="0"/>
              <a:t> (Tech-X)</a:t>
            </a:r>
          </a:p>
          <a:p>
            <a:r>
              <a:rPr lang="en-US" sz="2000" dirty="0" smtClean="0"/>
              <a:t>Extremely nonlinear fluxes lead to stiff profiles (can be numerically challenging)</a:t>
            </a:r>
          </a:p>
          <a:p>
            <a:pPr lvl="1"/>
            <a:r>
              <a:rPr lang="en-US" sz="1800" dirty="0" smtClean="0"/>
              <a:t>Implicit time stepping for stability</a:t>
            </a:r>
          </a:p>
          <a:p>
            <a:pPr lvl="1"/>
            <a:r>
              <a:rPr lang="en-US" sz="1800" dirty="0" smtClean="0"/>
              <a:t>Coarse-grain solution easier to </a:t>
            </a:r>
            <a:r>
              <a:rPr lang="en-US" sz="1800" dirty="0" smtClean="0"/>
              <a:t>find</a:t>
            </a:r>
            <a:r>
              <a:rPr lang="en-US" sz="1800" dirty="0" smtClean="0"/>
              <a:t>; n</a:t>
            </a:r>
            <a:r>
              <a:rPr lang="en-US" sz="1800" dirty="0" smtClean="0"/>
              <a:t>ested </a:t>
            </a:r>
            <a:r>
              <a:rPr lang="en-US" sz="1800" dirty="0" smtClean="0"/>
              <a:t>iteration used</a:t>
            </a:r>
            <a:r>
              <a:rPr lang="en-US" sz="1800" dirty="0" smtClean="0"/>
              <a:t> fine</a:t>
            </a:r>
            <a:r>
              <a:rPr lang="en-US" sz="1800" dirty="0" smtClean="0"/>
              <a:t>-grain solution</a:t>
            </a:r>
          </a:p>
          <a:p>
            <a:pPr lvl="1"/>
            <a:r>
              <a:rPr lang="en-US" sz="1800" dirty="0" smtClean="0"/>
              <a:t>Flux computation typically very expensive, but problem dimension relatively small</a:t>
            </a:r>
          </a:p>
          <a:p>
            <a:pPr lvl="1"/>
            <a:r>
              <a:rPr lang="en-US" sz="1800" dirty="0" smtClean="0"/>
              <a:t>Parallelization of flux computation across “workers” …“manager” solves nonlinear equations on 1 proc using </a:t>
            </a:r>
            <a:r>
              <a:rPr lang="en-US" sz="1800" dirty="0" err="1" smtClean="0"/>
              <a:t>PETSc</a:t>
            </a:r>
            <a:r>
              <a:rPr lang="en-US" sz="1800" dirty="0" smtClean="0"/>
              <a:t>/SNES</a:t>
            </a:r>
          </a:p>
          <a:p>
            <a:pPr lvl="1"/>
            <a:r>
              <a:rPr lang="en-US" sz="1800" dirty="0" smtClean="0"/>
              <a:t>Fluxes and sources provided by external codes</a:t>
            </a:r>
          </a:p>
          <a:p>
            <a:r>
              <a:rPr lang="en-US" sz="2000" dirty="0" smtClean="0"/>
              <a:t>Runtime flexibility in assembly of time integrator</a:t>
            </a:r>
            <a:r>
              <a:rPr lang="en-US" sz="2000" dirty="0" smtClean="0"/>
              <a:t> for </a:t>
            </a:r>
            <a:r>
              <a:rPr lang="en-US" sz="2000" dirty="0" smtClean="0"/>
              <a:t>improved accuracy</a:t>
            </a:r>
          </a:p>
        </p:txBody>
      </p:sp>
      <p:grpSp>
        <p:nvGrpSpPr>
          <p:cNvPr id="2" name="Group 10"/>
          <p:cNvGrpSpPr>
            <a:grpSpLocks/>
          </p:cNvGrpSpPr>
          <p:nvPr/>
        </p:nvGrpSpPr>
        <p:grpSpPr bwMode="auto">
          <a:xfrm>
            <a:off x="6477000" y="1371600"/>
            <a:ext cx="2209800" cy="1981200"/>
            <a:chOff x="5943600" y="1752600"/>
            <a:chExt cx="2667000" cy="2667000"/>
          </a:xfrm>
        </p:grpSpPr>
        <p:grpSp>
          <p:nvGrpSpPr>
            <p:cNvPr id="3" name="Group 7"/>
            <p:cNvGrpSpPr>
              <a:grpSpLocks/>
            </p:cNvGrpSpPr>
            <p:nvPr/>
          </p:nvGrpSpPr>
          <p:grpSpPr bwMode="auto">
            <a:xfrm>
              <a:off x="5972557" y="1757083"/>
              <a:ext cx="2638043" cy="2586317"/>
              <a:chOff x="5972557" y="1600200"/>
              <a:chExt cx="2638043" cy="2586317"/>
            </a:xfrm>
          </p:grpSpPr>
          <p:pic>
            <p:nvPicPr>
              <p:cNvPr id="43015" name="Picture 3" descr="alex.png"/>
              <p:cNvPicPr>
                <a:picLocks noChangeAspect="1"/>
              </p:cNvPicPr>
              <p:nvPr/>
            </p:nvPicPr>
            <p:blipFill>
              <a:blip r:embed="rId2"/>
              <a:srcRect/>
              <a:stretch>
                <a:fillRect/>
              </a:stretch>
            </p:blipFill>
            <p:spPr bwMode="auto">
              <a:xfrm>
                <a:off x="5972557" y="1600200"/>
                <a:ext cx="2638043" cy="2586317"/>
              </a:xfrm>
              <a:prstGeom prst="rect">
                <a:avLst/>
              </a:prstGeom>
              <a:noFill/>
              <a:ln w="9525">
                <a:noFill/>
                <a:miter lim="800000"/>
                <a:headEnd/>
                <a:tailEnd/>
              </a:ln>
            </p:spPr>
          </p:pic>
          <p:sp>
            <p:nvSpPr>
              <p:cNvPr id="43016" name="TextBox 5"/>
              <p:cNvSpPr txBox="1">
                <a:spLocks noChangeArrowheads="1"/>
              </p:cNvSpPr>
              <p:nvPr/>
            </p:nvSpPr>
            <p:spPr bwMode="auto">
              <a:xfrm>
                <a:off x="7315200" y="2743200"/>
                <a:ext cx="1156962" cy="580040"/>
              </a:xfrm>
              <a:prstGeom prst="rect">
                <a:avLst/>
              </a:prstGeom>
              <a:solidFill>
                <a:schemeClr val="bg1"/>
              </a:solidFill>
              <a:ln w="9525">
                <a:noFill/>
                <a:miter lim="800000"/>
                <a:headEnd/>
                <a:tailEnd/>
              </a:ln>
            </p:spPr>
            <p:txBody>
              <a:bodyPr wrap="square">
                <a:prstTxWarp prst="textNoShape">
                  <a:avLst/>
                </a:prstTxWarp>
                <a:spAutoFit/>
              </a:bodyPr>
              <a:lstStyle/>
              <a:p>
                <a:r>
                  <a:rPr lang="en-US" sz="1100">
                    <a:solidFill>
                      <a:schemeClr val="tx1"/>
                    </a:solidFill>
                  </a:rPr>
                  <a:t>Nonlinear solve</a:t>
                </a:r>
              </a:p>
            </p:txBody>
          </p:sp>
        </p:grpSp>
        <p:sp>
          <p:nvSpPr>
            <p:cNvPr id="43014" name="Rectangle 9"/>
            <p:cNvSpPr>
              <a:spLocks noChangeArrowheads="1"/>
            </p:cNvSpPr>
            <p:nvPr/>
          </p:nvSpPr>
          <p:spPr bwMode="auto">
            <a:xfrm>
              <a:off x="5943600" y="1752600"/>
              <a:ext cx="2667000" cy="2667000"/>
            </a:xfrm>
            <a:prstGeom prst="rect">
              <a:avLst/>
            </a:prstGeom>
            <a:noFill/>
            <a:ln w="9525">
              <a:solidFill>
                <a:schemeClr val="tx1"/>
              </a:solidFill>
              <a:round/>
              <a:headEnd/>
              <a:tailEnd/>
            </a:ln>
          </p:spPr>
          <p:txBody>
            <a:bodyPr>
              <a:prstTxWarp prst="textNoShape">
                <a:avLst/>
              </a:prstTxWarp>
            </a:bodyPr>
            <a:lstStyle/>
            <a:p>
              <a:endParaRPr lang="en-US"/>
            </a:p>
          </p:txBody>
        </p:sp>
      </p:grpSp>
      <p:pic>
        <p:nvPicPr>
          <p:cNvPr id="9" name="Picture 3"/>
          <p:cNvPicPr>
            <a:picLocks noChangeAspect="1" noChangeArrowheads="1"/>
          </p:cNvPicPr>
          <p:nvPr/>
        </p:nvPicPr>
        <p:blipFill>
          <a:blip r:embed="rId3"/>
          <a:srcRect l="1564" t="3070" r="8853"/>
          <a:stretch>
            <a:fillRect/>
          </a:stretch>
        </p:blipFill>
        <p:spPr bwMode="auto">
          <a:xfrm>
            <a:off x="5562600" y="3581400"/>
            <a:ext cx="3200400" cy="2286000"/>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dirty="0" smtClean="0"/>
              <a:t>Scalable embedded flux calculations via GYRO</a:t>
            </a:r>
          </a:p>
        </p:txBody>
      </p:sp>
      <p:sp>
        <p:nvSpPr>
          <p:cNvPr id="8" name="Content Placeholder 7"/>
          <p:cNvSpPr>
            <a:spLocks noGrp="1"/>
          </p:cNvSpPr>
          <p:nvPr>
            <p:ph idx="1"/>
          </p:nvPr>
        </p:nvSpPr>
        <p:spPr>
          <a:xfrm>
            <a:off x="6248400" y="1295400"/>
            <a:ext cx="2394626" cy="4525963"/>
          </a:xfrm>
        </p:spPr>
        <p:txBody>
          <a:bodyPr/>
          <a:lstStyle/>
          <a:p>
            <a:r>
              <a:rPr lang="en-US" dirty="0" smtClean="0"/>
              <a:t>Calculate core ion fluxes by running nonlinear </a:t>
            </a:r>
            <a:r>
              <a:rPr lang="en-US" dirty="0" err="1" smtClean="0"/>
              <a:t>gyrokinetic</a:t>
            </a:r>
            <a:r>
              <a:rPr lang="en-US" dirty="0" smtClean="0"/>
              <a:t> code (GYRO) on each flux surface</a:t>
            </a:r>
          </a:p>
          <a:p>
            <a:r>
              <a:rPr lang="en-US" dirty="0" smtClean="0"/>
              <a:t>For this instance: 64 radial nodes </a:t>
            </a:r>
            <a:r>
              <a:rPr lang="en-US" dirty="0" err="1" smtClean="0"/>
              <a:t>x</a:t>
            </a:r>
            <a:r>
              <a:rPr lang="en-US" dirty="0" smtClean="0"/>
              <a:t> 512 cores/radial node = 32,768 cores</a:t>
            </a:r>
          </a:p>
          <a:p>
            <a:r>
              <a:rPr lang="en-US" dirty="0" smtClean="0"/>
              <a:t>Performance variance due to topological setting of the Blue Gene system used here (</a:t>
            </a:r>
            <a:r>
              <a:rPr lang="en-US" dirty="0" err="1" smtClean="0"/>
              <a:t>Paratools</a:t>
            </a:r>
            <a:r>
              <a:rPr lang="en-US" dirty="0" smtClean="0"/>
              <a:t>, Inc.)</a:t>
            </a:r>
            <a:endParaRPr lang="en-US" dirty="0"/>
          </a:p>
        </p:txBody>
      </p:sp>
      <p:pic>
        <p:nvPicPr>
          <p:cNvPr id="137219" name="Picture 4"/>
          <p:cNvPicPr>
            <a:picLocks noChangeAspect="1" noChangeArrowheads="1"/>
          </p:cNvPicPr>
          <p:nvPr/>
        </p:nvPicPr>
        <p:blipFill>
          <a:blip r:embed="rId3"/>
          <a:srcRect/>
          <a:stretch>
            <a:fillRect/>
          </a:stretch>
        </p:blipFill>
        <p:spPr bwMode="auto">
          <a:xfrm>
            <a:off x="405420" y="1600200"/>
            <a:ext cx="5766779" cy="3473450"/>
          </a:xfrm>
          <a:prstGeom prst="rect">
            <a:avLst/>
          </a:prstGeom>
          <a:noFill/>
          <a:ln w="9525">
            <a:noFill/>
            <a:miter lim="800000"/>
            <a:headEnd/>
            <a:tailEnd/>
          </a:ln>
        </p:spPr>
      </p:pic>
      <p:sp>
        <p:nvSpPr>
          <p:cNvPr id="9" name="Rectangle 8"/>
          <p:cNvSpPr/>
          <p:nvPr/>
        </p:nvSpPr>
        <p:spPr>
          <a:xfrm>
            <a:off x="762000" y="5334000"/>
            <a:ext cx="5334000" cy="369332"/>
          </a:xfrm>
          <a:prstGeom prst="rect">
            <a:avLst/>
          </a:prstGeom>
        </p:spPr>
        <p:txBody>
          <a:bodyPr wrap="square">
            <a:spAutoFit/>
          </a:bodyPr>
          <a:lstStyle/>
          <a:p>
            <a:r>
              <a:rPr lang="en-US" dirty="0" smtClean="0"/>
              <a:t>GYRO Ref: </a:t>
            </a:r>
            <a:r>
              <a:rPr lang="en-US" dirty="0" smtClean="0"/>
              <a:t> J Candy and R Waltz, </a:t>
            </a:r>
            <a:r>
              <a:rPr lang="en-US" dirty="0" smtClean="0"/>
              <a:t>2003 </a:t>
            </a:r>
            <a:r>
              <a:rPr lang="en-US" dirty="0" smtClean="0"/>
              <a:t>J</a:t>
            </a:r>
            <a:r>
              <a:rPr lang="en-US" dirty="0" smtClean="0"/>
              <a:t>CP,</a:t>
            </a:r>
            <a:r>
              <a:rPr lang="en-US" dirty="0" smtClean="0"/>
              <a:t> </a:t>
            </a:r>
            <a:r>
              <a:rPr lang="en-US" b="1" dirty="0" smtClean="0"/>
              <a:t>186 </a:t>
            </a:r>
            <a:r>
              <a:rPr lang="en-US" b="1" dirty="0" smtClean="0"/>
              <a:t>545</a:t>
            </a:r>
            <a:r>
              <a:rPr lang="en-US" dirty="0" smtClean="0"/>
              <a: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dirty="0" smtClean="0"/>
              <a:t>UEDGE: 2D</a:t>
            </a:r>
            <a:r>
              <a:rPr lang="en-US" dirty="0" smtClean="0"/>
              <a:t> plasma/neutral </a:t>
            </a:r>
            <a:r>
              <a:rPr lang="en-US" dirty="0" smtClean="0"/>
              <a:t>t</a:t>
            </a:r>
            <a:r>
              <a:rPr lang="en-US" dirty="0" smtClean="0"/>
              <a:t>ransport </a:t>
            </a:r>
            <a:r>
              <a:rPr lang="en-US" dirty="0" smtClean="0"/>
              <a:t>c</a:t>
            </a:r>
            <a:r>
              <a:rPr lang="en-US" dirty="0" smtClean="0"/>
              <a:t>ode</a:t>
            </a:r>
            <a:endParaRPr lang="en-US" dirty="0"/>
          </a:p>
        </p:txBody>
      </p:sp>
      <p:sp>
        <p:nvSpPr>
          <p:cNvPr id="17" name="Content Placeholder 16"/>
          <p:cNvSpPr>
            <a:spLocks noGrp="1"/>
          </p:cNvSpPr>
          <p:nvPr>
            <p:ph idx="1"/>
          </p:nvPr>
        </p:nvSpPr>
        <p:spPr>
          <a:xfrm>
            <a:off x="3429000" y="1219200"/>
            <a:ext cx="5257800" cy="4800600"/>
          </a:xfrm>
        </p:spPr>
        <p:txBody>
          <a:bodyPr/>
          <a:lstStyle/>
          <a:p>
            <a:r>
              <a:rPr lang="en-US" sz="2000" dirty="0" smtClean="0"/>
              <a:t>UEDGE Highlights</a:t>
            </a:r>
          </a:p>
          <a:p>
            <a:pPr marL="547688" lvl="1" indent="-228600" defTabSz="457200" eaLnBrk="0" hangingPunct="0">
              <a:lnSpc>
                <a:spcPct val="85000"/>
              </a:lnSpc>
              <a:spcBef>
                <a:spcPts val="300"/>
              </a:spcBef>
              <a:spcAft>
                <a:spcPct val="10000"/>
              </a:spcAft>
              <a:buClr>
                <a:schemeClr val="tx2"/>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smtClean="0"/>
              <a:t>Developed at LLNL by T. </a:t>
            </a:r>
            <a:r>
              <a:rPr lang="en-US" sz="1800" dirty="0" err="1" smtClean="0"/>
              <a:t>Rognlien</a:t>
            </a:r>
            <a:r>
              <a:rPr lang="en-US" sz="1800" dirty="0" smtClean="0"/>
              <a:t> et al.</a:t>
            </a:r>
          </a:p>
          <a:p>
            <a:pPr marL="547688" lvl="1" indent="-228600" defTabSz="457200" eaLnBrk="0" hangingPunct="0">
              <a:lnSpc>
                <a:spcPct val="85000"/>
              </a:lnSpc>
              <a:spcBef>
                <a:spcPts val="300"/>
              </a:spcBef>
              <a:spcAft>
                <a:spcPct val="10000"/>
              </a:spcAft>
              <a:buClr>
                <a:schemeClr val="tx2"/>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smtClean="0"/>
              <a:t>Multispecies plasma; variables</a:t>
            </a:r>
            <a:r>
              <a:rPr lang="en-US" sz="1800" dirty="0" smtClean="0">
                <a:ea typeface="ＭＳ Ｐゴシック" charset="-128"/>
                <a:cs typeface="ＭＳ Ｐゴシック" charset="-128"/>
              </a:rPr>
              <a:t> </a:t>
            </a:r>
            <a:r>
              <a:rPr lang="en-US" sz="1800" dirty="0" err="1" smtClean="0">
                <a:ea typeface="ＭＳ Ｐゴシック" charset="-128"/>
                <a:cs typeface="ＭＳ Ｐゴシック" charset="-128"/>
              </a:rPr>
              <a:t>n</a:t>
            </a:r>
            <a:r>
              <a:rPr lang="en-US" sz="1800" baseline="-25000" dirty="0" err="1" smtClean="0">
                <a:ea typeface="ＭＳ Ｐゴシック" charset="-128"/>
                <a:cs typeface="ＭＳ Ｐゴシック" charset="-128"/>
              </a:rPr>
              <a:t>i,e</a:t>
            </a:r>
            <a:r>
              <a:rPr lang="en-US" sz="1800" dirty="0" smtClean="0">
                <a:ea typeface="ＭＳ Ｐゴシック" charset="-128"/>
                <a:cs typeface="ＭＳ Ｐゴシック" charset="-128"/>
              </a:rPr>
              <a:t>, </a:t>
            </a:r>
            <a:r>
              <a:rPr lang="en-US" sz="1800" dirty="0" err="1" smtClean="0">
                <a:ea typeface="ＭＳ Ｐゴシック" charset="-128"/>
                <a:cs typeface="ＭＳ Ｐゴシック" charset="-128"/>
              </a:rPr>
              <a:t>u</a:t>
            </a:r>
            <a:r>
              <a:rPr lang="en-US" sz="1800" baseline="-25000" dirty="0" err="1" smtClean="0">
                <a:ea typeface="ＭＳ Ｐゴシック" charset="-128"/>
                <a:cs typeface="ＭＳ Ｐゴシック" charset="-128"/>
              </a:rPr>
              <a:t>||i,e</a:t>
            </a:r>
            <a:r>
              <a:rPr lang="en-US" sz="1800" dirty="0" smtClean="0">
                <a:ea typeface="ＭＳ Ｐゴシック" charset="-128"/>
                <a:cs typeface="ＭＳ Ｐゴシック" charset="-128"/>
              </a:rPr>
              <a:t>, </a:t>
            </a:r>
            <a:r>
              <a:rPr lang="en-US" sz="1800" dirty="0" err="1" smtClean="0">
                <a:ea typeface="ＭＳ Ｐゴシック" charset="-128"/>
                <a:cs typeface="ＭＳ Ｐゴシック" charset="-128"/>
              </a:rPr>
              <a:t>T</a:t>
            </a:r>
            <a:r>
              <a:rPr lang="en-US" sz="1800" baseline="-25000" dirty="0" err="1" smtClean="0">
                <a:ea typeface="ＭＳ Ｐゴシック" charset="-128"/>
                <a:cs typeface="ＭＳ Ｐゴシック" charset="-128"/>
              </a:rPr>
              <a:t>i,e</a:t>
            </a:r>
            <a:r>
              <a:rPr lang="en-US" sz="1800" baseline="-25000" dirty="0" smtClean="0">
                <a:ea typeface="ＭＳ Ｐゴシック" charset="-128"/>
                <a:cs typeface="ＭＳ Ｐゴシック" charset="-128"/>
              </a:rPr>
              <a:t>  </a:t>
            </a:r>
            <a:r>
              <a:rPr lang="en-US" sz="1800" dirty="0" smtClean="0">
                <a:ea typeface="ＭＳ Ｐゴシック" charset="-128"/>
                <a:cs typeface="ＭＳ Ｐゴシック" charset="-128"/>
              </a:rPr>
              <a:t>for particle density, parallel momentum, and energy balances</a:t>
            </a:r>
          </a:p>
          <a:p>
            <a:pPr marL="547688" lvl="1" indent="-228600" defTabSz="457200" eaLnBrk="0" hangingPunct="0">
              <a:lnSpc>
                <a:spcPct val="85000"/>
              </a:lnSpc>
              <a:spcBef>
                <a:spcPts val="300"/>
              </a:spcBef>
              <a:spcAft>
                <a:spcPct val="10000"/>
              </a:spcAft>
              <a:buClr>
                <a:schemeClr val="tx2"/>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smtClean="0">
                <a:ea typeface="ＭＳ Ｐゴシック" charset="-128"/>
                <a:cs typeface="ＭＳ Ｐゴシック" charset="-128"/>
              </a:rPr>
              <a:t>Reduced </a:t>
            </a:r>
            <a:r>
              <a:rPr lang="en-US" sz="1800" dirty="0" err="1" smtClean="0">
                <a:ea typeface="ＭＳ Ｐゴシック" charset="-128"/>
                <a:cs typeface="ＭＳ Ｐゴシック" charset="-128"/>
              </a:rPr>
              <a:t>Navier</a:t>
            </a:r>
            <a:r>
              <a:rPr lang="en-US" sz="1800" dirty="0" smtClean="0">
                <a:ea typeface="ＭＳ Ｐゴシック" charset="-128"/>
                <a:cs typeface="ＭＳ Ｐゴシック" charset="-128"/>
              </a:rPr>
              <a:t>-Stokes or Monte Carlo neutrals</a:t>
            </a:r>
          </a:p>
          <a:p>
            <a:pPr marL="547688" lvl="1" indent="-228600" defTabSz="457200" eaLnBrk="0" hangingPunct="0">
              <a:lnSpc>
                <a:spcPct val="85000"/>
              </a:lnSpc>
              <a:spcBef>
                <a:spcPts val="300"/>
              </a:spcBef>
              <a:spcAft>
                <a:spcPct val="10000"/>
              </a:spcAft>
              <a:buClr>
                <a:schemeClr val="tx2"/>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smtClean="0">
                <a:ea typeface="ＭＳ Ｐゴシック" charset="-128"/>
                <a:cs typeface="ＭＳ Ｐゴシック" charset="-128"/>
              </a:rPr>
              <a:t>Multi-step ionization and recombination</a:t>
            </a:r>
          </a:p>
          <a:p>
            <a:pPr marL="547688" lvl="1" indent="-228600" defTabSz="457200" eaLnBrk="0" hangingPunct="0">
              <a:lnSpc>
                <a:spcPct val="85000"/>
              </a:lnSpc>
              <a:spcBef>
                <a:spcPts val="300"/>
              </a:spcBef>
              <a:spcAft>
                <a:spcPct val="10000"/>
              </a:spcAft>
              <a:buClr>
                <a:schemeClr val="tx2"/>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smtClean="0">
                <a:ea typeface="ＭＳ Ｐゴシック" charset="-128"/>
                <a:cs typeface="ＭＳ Ｐゴシック" charset="-128"/>
              </a:rPr>
              <a:t>Finite volume </a:t>
            </a:r>
            <a:r>
              <a:rPr lang="en-US" sz="1800" dirty="0" err="1" smtClean="0">
                <a:ea typeface="ＭＳ Ｐゴシック" charset="-128"/>
                <a:cs typeface="ＭＳ Ｐゴシック" charset="-128"/>
              </a:rPr>
              <a:t>discretiz</a:t>
            </a:r>
            <a:r>
              <a:rPr lang="en-US" sz="1800" dirty="0" smtClean="0">
                <a:ea typeface="ＭＳ Ｐゴシック" charset="-128"/>
                <a:cs typeface="ＭＳ Ｐゴシック" charset="-128"/>
              </a:rPr>
              <a:t>.; </a:t>
            </a:r>
            <a:r>
              <a:rPr lang="en-US" sz="1800" dirty="0" smtClean="0">
                <a:ea typeface="ＭＳ Ｐゴシック" charset="-128"/>
                <a:cs typeface="ＭＳ Ｐゴシック" charset="-128"/>
              </a:rPr>
              <a:t>non-orthogonal mesh</a:t>
            </a:r>
          </a:p>
          <a:p>
            <a:pPr marL="547688" lvl="1" indent="-228600" defTabSz="457200" eaLnBrk="0" hangingPunct="0">
              <a:lnSpc>
                <a:spcPct val="85000"/>
              </a:lnSpc>
              <a:spcBef>
                <a:spcPts val="300"/>
              </a:spcBef>
              <a:spcAft>
                <a:spcPct val="10000"/>
              </a:spcAft>
              <a:buClr>
                <a:schemeClr val="tx2"/>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smtClean="0">
                <a:ea typeface="ＭＳ Ｐゴシック" charset="-128"/>
                <a:cs typeface="ＭＳ Ｐゴシック" charset="-128"/>
              </a:rPr>
              <a:t>Steady-state or time dependent</a:t>
            </a:r>
          </a:p>
          <a:p>
            <a:pPr marL="547688" lvl="1" indent="-228600" defTabSz="457200" eaLnBrk="0" hangingPunct="0">
              <a:lnSpc>
                <a:spcPct val="85000"/>
              </a:lnSpc>
              <a:spcBef>
                <a:spcPts val="300"/>
              </a:spcBef>
              <a:spcAft>
                <a:spcPct val="10000"/>
              </a:spcAft>
              <a:buClr>
                <a:schemeClr val="tx2"/>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smtClean="0">
                <a:ea typeface="ＭＳ Ｐゴシック" charset="-128"/>
                <a:cs typeface="ＭＳ Ｐゴシック" charset="-128"/>
              </a:rPr>
              <a:t>Collaboration with TOPS on parallel implicit nonlinear solve via preconditioned matrix-free Newton-</a:t>
            </a:r>
            <a:r>
              <a:rPr lang="en-US" sz="1800" dirty="0" err="1" smtClean="0">
                <a:ea typeface="ＭＳ Ｐゴシック" charset="-128"/>
                <a:cs typeface="ＭＳ Ｐゴシック" charset="-128"/>
              </a:rPr>
              <a:t>Krylov</a:t>
            </a:r>
            <a:r>
              <a:rPr lang="en-US" sz="1800" dirty="0" smtClean="0">
                <a:ea typeface="ＭＳ Ｐゴシック" charset="-128"/>
                <a:cs typeface="ＭＳ Ｐゴシック" charset="-128"/>
              </a:rPr>
              <a:t> methods using </a:t>
            </a:r>
            <a:r>
              <a:rPr lang="en-US" sz="1800" dirty="0" err="1" smtClean="0">
                <a:ea typeface="ＭＳ Ｐゴシック" charset="-128"/>
                <a:cs typeface="ＭＳ Ｐゴシック" charset="-128"/>
              </a:rPr>
              <a:t>PETSc</a:t>
            </a:r>
            <a:endParaRPr lang="en-US" sz="1800" dirty="0" smtClean="0">
              <a:ea typeface="ＭＳ Ｐゴシック" charset="-128"/>
              <a:cs typeface="ＭＳ Ｐゴシック" charset="-128"/>
            </a:endParaRPr>
          </a:p>
          <a:p>
            <a:pPr marL="914400" lvl="2">
              <a:lnSpc>
                <a:spcPct val="95000"/>
              </a:lnSpc>
              <a:buFont typeface="Arial" charset="0"/>
              <a:buChar char="–"/>
              <a:tabLst>
                <a:tab pos="171450" algn="l"/>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Lst>
            </a:pPr>
            <a:r>
              <a:rPr lang="en-US" dirty="0" smtClean="0"/>
              <a:t>More robust parallel preconditioning enables inclusion of neutral gas equation (difficult for highly anisotropic mesh, not possible in prior parallel UEDGE approach)</a:t>
            </a:r>
            <a:endParaRPr lang="en-US" sz="1800" dirty="0" smtClean="0"/>
          </a:p>
          <a:p>
            <a:pPr marL="914400" lvl="2">
              <a:lnSpc>
                <a:spcPct val="95000"/>
              </a:lnSpc>
              <a:buFont typeface="Arial" charset="0"/>
              <a:buChar char="–"/>
              <a:tabLst>
                <a:tab pos="171450" algn="l"/>
                <a:tab pos="628650" algn="l"/>
                <a:tab pos="1085850" algn="l"/>
                <a:tab pos="1543050" algn="l"/>
                <a:tab pos="2000250" algn="l"/>
                <a:tab pos="2457450" algn="l"/>
                <a:tab pos="2914650" algn="l"/>
                <a:tab pos="3371850" algn="l"/>
                <a:tab pos="3829050" algn="l"/>
                <a:tab pos="4286250" algn="l"/>
                <a:tab pos="4743450" algn="l"/>
                <a:tab pos="5200650" algn="l"/>
                <a:tab pos="5657850" algn="l"/>
                <a:tab pos="6115050" algn="l"/>
                <a:tab pos="6572250" algn="l"/>
                <a:tab pos="7029450" algn="l"/>
                <a:tab pos="7486650" algn="l"/>
                <a:tab pos="7943850" algn="l"/>
                <a:tab pos="8401050" algn="l"/>
                <a:tab pos="8858250" algn="l"/>
                <a:tab pos="9315450" algn="l"/>
              </a:tabLst>
            </a:pPr>
            <a:r>
              <a:rPr lang="en-US" dirty="0" smtClean="0"/>
              <a:t>Useful for cross-field drift cases</a:t>
            </a:r>
          </a:p>
          <a:p>
            <a:pPr marL="547688" lvl="1" indent="-228600" defTabSz="457200" eaLnBrk="0" hangingPunct="0">
              <a:lnSpc>
                <a:spcPct val="85000"/>
              </a:lnSpc>
              <a:spcBef>
                <a:spcPts val="300"/>
              </a:spcBef>
              <a:spcAft>
                <a:spcPct val="10000"/>
              </a:spcAft>
              <a:buClr>
                <a:srgbClr val="5323D1"/>
              </a:buCl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800" dirty="0" smtClean="0">
              <a:ea typeface="ＭＳ Ｐゴシック" charset="-128"/>
              <a:cs typeface="ＭＳ Ｐゴシック" charset="-128"/>
            </a:endParaRPr>
          </a:p>
        </p:txBody>
      </p:sp>
      <p:sp>
        <p:nvSpPr>
          <p:cNvPr id="25602" name="Rectangle 4"/>
          <p:cNvSpPr>
            <a:spLocks noGrp="1" noChangeArrowheads="1"/>
          </p:cNvSpPr>
          <p:nvPr>
            <p:ph type="sldNum" sz="quarter" idx="10"/>
          </p:nvPr>
        </p:nvSpPr>
        <p:spPr/>
        <p:txBody>
          <a:bodyPr/>
          <a:lstStyle/>
          <a:p>
            <a:fld id="{BA4CDAAB-A7EC-6541-B1FF-9F42B6BA17C8}" type="slidenum">
              <a:rPr lang="en-US" smtClean="0"/>
              <a:pPr/>
              <a:t>19</a:t>
            </a:fld>
            <a:endParaRPr lang="en-US"/>
          </a:p>
        </p:txBody>
      </p:sp>
      <p:grpSp>
        <p:nvGrpSpPr>
          <p:cNvPr id="9" name="Group 27"/>
          <p:cNvGrpSpPr>
            <a:grpSpLocks/>
          </p:cNvGrpSpPr>
          <p:nvPr/>
        </p:nvGrpSpPr>
        <p:grpSpPr bwMode="auto">
          <a:xfrm>
            <a:off x="762000" y="1066800"/>
            <a:ext cx="2286000" cy="2514600"/>
            <a:chOff x="6705600" y="1143000"/>
            <a:chExt cx="2286000" cy="2514600"/>
          </a:xfrm>
        </p:grpSpPr>
        <p:grpSp>
          <p:nvGrpSpPr>
            <p:cNvPr id="10" name="Group 25"/>
            <p:cNvGrpSpPr>
              <a:grpSpLocks/>
            </p:cNvGrpSpPr>
            <p:nvPr/>
          </p:nvGrpSpPr>
          <p:grpSpPr bwMode="auto">
            <a:xfrm>
              <a:off x="6781800" y="1143000"/>
              <a:ext cx="2209800" cy="2438400"/>
              <a:chOff x="6781800" y="1143000"/>
              <a:chExt cx="2209800" cy="2438400"/>
            </a:xfrm>
          </p:grpSpPr>
          <p:pic>
            <p:nvPicPr>
              <p:cNvPr id="12" name="Picture 6"/>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6858000" y="1417637"/>
                <a:ext cx="2009775" cy="2163763"/>
              </a:xfrm>
              <a:prstGeom prst="rect">
                <a:avLst/>
              </a:prstGeom>
              <a:noFill/>
              <a:ln w="9525">
                <a:noFill/>
                <a:round/>
                <a:headEnd/>
                <a:tailEnd/>
              </a:ln>
            </p:spPr>
          </p:pic>
          <p:sp>
            <p:nvSpPr>
              <p:cNvPr id="13" name="TextBox 23"/>
              <p:cNvSpPr txBox="1">
                <a:spLocks noChangeArrowheads="1"/>
              </p:cNvSpPr>
              <p:nvPr/>
            </p:nvSpPr>
            <p:spPr bwMode="auto">
              <a:xfrm>
                <a:off x="6781800" y="1143000"/>
                <a:ext cx="2209800" cy="276999"/>
              </a:xfrm>
              <a:prstGeom prst="rect">
                <a:avLst/>
              </a:prstGeom>
              <a:noFill/>
              <a:ln w="9525">
                <a:noFill/>
                <a:miter lim="800000"/>
                <a:headEnd/>
                <a:tailEnd/>
              </a:ln>
            </p:spPr>
            <p:txBody>
              <a:bodyPr>
                <a:prstTxWarp prst="textNoShape">
                  <a:avLst/>
                </a:prstTxWarp>
                <a:spAutoFit/>
              </a:bodyPr>
              <a:lstStyle/>
              <a:p>
                <a:r>
                  <a:rPr lang="en-US" sz="1200" b="1">
                    <a:solidFill>
                      <a:schemeClr val="tx1"/>
                    </a:solidFill>
                  </a:rPr>
                  <a:t>UEDGE parallel partitioning</a:t>
                </a:r>
              </a:p>
            </p:txBody>
          </p:sp>
        </p:grpSp>
        <p:sp>
          <p:nvSpPr>
            <p:cNvPr id="11" name="Rectangle 26"/>
            <p:cNvSpPr>
              <a:spLocks noChangeArrowheads="1"/>
            </p:cNvSpPr>
            <p:nvPr/>
          </p:nvSpPr>
          <p:spPr bwMode="auto">
            <a:xfrm>
              <a:off x="6705600" y="1143000"/>
              <a:ext cx="2286000" cy="2514600"/>
            </a:xfrm>
            <a:prstGeom prst="rect">
              <a:avLst/>
            </a:prstGeom>
            <a:noFill/>
            <a:ln w="9525">
              <a:solidFill>
                <a:schemeClr val="tx1"/>
              </a:solidFill>
              <a:round/>
              <a:headEnd/>
              <a:tailEnd/>
            </a:ln>
          </p:spPr>
          <p:txBody>
            <a:bodyPr>
              <a:prstTxWarp prst="textNoShape">
                <a:avLst/>
              </a:prstTxWarp>
            </a:bodyPr>
            <a:lstStyle/>
            <a:p>
              <a:endParaRPr lang="en-US"/>
            </a:p>
          </p:txBody>
        </p:sp>
      </p:grpSp>
      <p:pic>
        <p:nvPicPr>
          <p:cNvPr id="14" name="Picture 4" descr="TimeFeb09"/>
          <p:cNvPicPr>
            <a:picLocks noChangeAspect="1" noChangeArrowheads="1"/>
          </p:cNvPicPr>
          <p:nvPr/>
        </p:nvPicPr>
        <p:blipFill>
          <a:blip r:embed="rId5"/>
          <a:srcRect/>
          <a:stretch>
            <a:fillRect/>
          </a:stretch>
        </p:blipFill>
        <p:spPr bwMode="auto">
          <a:xfrm>
            <a:off x="381000" y="3829050"/>
            <a:ext cx="3124200" cy="23431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Outline</a:t>
            </a:r>
            <a:endParaRPr lang="en-US" sz="3200" dirty="0"/>
          </a:p>
        </p:txBody>
      </p:sp>
      <p:sp>
        <p:nvSpPr>
          <p:cNvPr id="3" name="Content Placeholder 2"/>
          <p:cNvSpPr>
            <a:spLocks noGrp="1"/>
          </p:cNvSpPr>
          <p:nvPr>
            <p:ph idx="1"/>
          </p:nvPr>
        </p:nvSpPr>
        <p:spPr>
          <a:xfrm>
            <a:off x="381000" y="1295400"/>
            <a:ext cx="5715000" cy="2895600"/>
          </a:xfrm>
        </p:spPr>
        <p:txBody>
          <a:bodyPr/>
          <a:lstStyle/>
          <a:p>
            <a:r>
              <a:rPr lang="en-US" sz="3200" dirty="0" smtClean="0"/>
              <a:t>Motivation</a:t>
            </a:r>
          </a:p>
          <a:p>
            <a:r>
              <a:rPr lang="en-US" sz="3200" dirty="0" smtClean="0"/>
              <a:t>FACETS Approach</a:t>
            </a:r>
          </a:p>
          <a:p>
            <a:r>
              <a:rPr lang="en-US" sz="3200" dirty="0" smtClean="0"/>
              <a:t>Core and Edge Components</a:t>
            </a:r>
          </a:p>
          <a:p>
            <a:r>
              <a:rPr lang="en-US" sz="3200" dirty="0" smtClean="0"/>
              <a:t>Core-Edge Coupling</a:t>
            </a:r>
          </a:p>
          <a:p>
            <a:pPr>
              <a:buNone/>
            </a:pPr>
            <a:endParaRPr lang="en-US" dirty="0"/>
          </a:p>
        </p:txBody>
      </p:sp>
      <p:sp>
        <p:nvSpPr>
          <p:cNvPr id="4" name="Footer Placeholder 3"/>
          <p:cNvSpPr>
            <a:spLocks noGrp="1"/>
          </p:cNvSpPr>
          <p:nvPr>
            <p:ph type="ftr" sz="quarter" idx="11"/>
          </p:nvPr>
        </p:nvSpPr>
        <p:spPr/>
        <p:txBody>
          <a:bodyPr/>
          <a:lstStyle/>
          <a:p>
            <a:r>
              <a:rPr lang="en-US" smtClean="0"/>
              <a:t>L. C. McInnes, SIAM Conference on Parallel Processing for Scientific Computing, Feb 25, 2010</a:t>
            </a:r>
            <a:endParaRPr lang="en-US" dirty="0"/>
          </a:p>
        </p:txBody>
      </p:sp>
      <p:sp>
        <p:nvSpPr>
          <p:cNvPr id="5" name="Slide Number Placeholder 4"/>
          <p:cNvSpPr>
            <a:spLocks noGrp="1"/>
          </p:cNvSpPr>
          <p:nvPr>
            <p:ph type="sldNum" sz="quarter" idx="12"/>
          </p:nvPr>
        </p:nvSpPr>
        <p:spPr/>
        <p:txBody>
          <a:bodyPr/>
          <a:lstStyle/>
          <a:p>
            <a:fld id="{87034D8C-3CB4-402A-BC46-2AB14C0FE90A}" type="slidenum">
              <a:rPr lang="en-US" smtClean="0"/>
              <a:pPr/>
              <a:t>2</a:t>
            </a:fld>
            <a:endParaRPr lang="en-US"/>
          </a:p>
        </p:txBody>
      </p:sp>
      <p:pic>
        <p:nvPicPr>
          <p:cNvPr id="7" name="Picture 5" descr="facets-core-edge3D.png"/>
          <p:cNvPicPr>
            <a:picLocks noChangeAspect="1"/>
          </p:cNvPicPr>
          <p:nvPr/>
        </p:nvPicPr>
        <p:blipFill>
          <a:blip r:embed="rId2"/>
          <a:srcRect/>
          <a:stretch>
            <a:fillRect/>
          </a:stretch>
        </p:blipFill>
        <p:spPr bwMode="auto">
          <a:xfrm>
            <a:off x="5638800" y="1447800"/>
            <a:ext cx="2933699" cy="2218383"/>
          </a:xfrm>
          <a:prstGeom prst="rect">
            <a:avLst/>
          </a:prstGeom>
          <a:noFill/>
          <a:ln w="9525">
            <a:noFill/>
            <a:miter lim="800000"/>
            <a:headEnd/>
            <a:tailEnd/>
          </a:ln>
        </p:spPr>
      </p:pic>
      <p:sp>
        <p:nvSpPr>
          <p:cNvPr id="8" name="Content Placeholder 2"/>
          <p:cNvSpPr txBox="1">
            <a:spLocks/>
          </p:cNvSpPr>
          <p:nvPr/>
        </p:nvSpPr>
        <p:spPr bwMode="auto">
          <a:xfrm>
            <a:off x="457200" y="2743200"/>
            <a:ext cx="716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1F497D"/>
              </a:buClr>
              <a:buSzTx/>
              <a:buFont typeface="Wingdings" pitchFamily="2" charset="2"/>
              <a:buChar char="§"/>
              <a:tabLst/>
              <a:defRPr/>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bwMode="auto">
          <a:xfrm>
            <a:off x="381000" y="4495800"/>
            <a:ext cx="81534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1F497D"/>
              </a:buClr>
              <a:buSzPct val="135000"/>
              <a:buFont typeface="Wingdings" pitchFamily="2" charset="2"/>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See also MS50,</a:t>
            </a:r>
            <a:r>
              <a:rPr kumimoji="0" lang="en-US" sz="2400" b="0" i="0" u="none" strike="noStrike" kern="0" cap="none" spc="0" normalizeH="0" noProof="0" dirty="0" smtClean="0">
                <a:ln>
                  <a:noFill/>
                </a:ln>
                <a:solidFill>
                  <a:schemeClr val="tx1"/>
                </a:solidFill>
                <a:effectLst/>
                <a:uLnTx/>
                <a:uFillTx/>
                <a:latin typeface="+mn-lt"/>
                <a:ea typeface="+mn-ea"/>
                <a:cs typeface="+mn-cs"/>
              </a:rPr>
              <a:t> Friday, Feb 26, 10:50-11:15:  John Cary:  </a:t>
            </a:r>
            <a:r>
              <a:rPr kumimoji="0" lang="en-US" sz="2400" b="0" i="1" u="none" strike="noStrike" kern="0" cap="none" spc="0" normalizeH="0" noProof="0" dirty="0" smtClean="0">
                <a:ln>
                  <a:noFill/>
                </a:ln>
                <a:solidFill>
                  <a:schemeClr val="tx1"/>
                </a:solidFill>
                <a:effectLst/>
                <a:uLnTx/>
                <a:uFillTx/>
                <a:latin typeface="+mn-lt"/>
                <a:ea typeface="+mn-ea"/>
                <a:cs typeface="+mn-cs"/>
              </a:rPr>
              <a:t>Addressing Software Complexity in a </a:t>
            </a:r>
            <a:r>
              <a:rPr kumimoji="0" lang="en-US" sz="2400" b="0" i="1" u="none" strike="noStrike" kern="0" cap="none" spc="0" normalizeH="0" noProof="0" dirty="0" err="1" smtClean="0">
                <a:ln>
                  <a:noFill/>
                </a:ln>
                <a:solidFill>
                  <a:schemeClr val="tx1"/>
                </a:solidFill>
                <a:effectLst/>
                <a:uLnTx/>
                <a:uFillTx/>
                <a:latin typeface="+mn-lt"/>
                <a:ea typeface="+mn-ea"/>
                <a:cs typeface="+mn-cs"/>
              </a:rPr>
              <a:t>Multiphysics</a:t>
            </a:r>
            <a:r>
              <a:rPr kumimoji="0" lang="en-US" sz="2400" b="0" i="1" u="none" strike="noStrike" kern="0" cap="none" spc="0" normalizeH="0" noProof="0" dirty="0" smtClean="0">
                <a:ln>
                  <a:noFill/>
                </a:ln>
                <a:solidFill>
                  <a:schemeClr val="tx1"/>
                </a:solidFill>
                <a:effectLst/>
                <a:uLnTx/>
                <a:uFillTx/>
                <a:latin typeface="+mn-lt"/>
                <a:ea typeface="+mn-ea"/>
                <a:cs typeface="+mn-cs"/>
              </a:rPr>
              <a:t> Parallel Application: Coupled Core-Edge-Wall Fusion Simulations</a:t>
            </a:r>
            <a:endParaRPr kumimoji="0" lang="en-US" sz="2400" b="0" i="1"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1F497D"/>
              </a:buClr>
              <a:buSzTx/>
              <a:buFont typeface="Wingdings" pitchFamily="2" charset="2"/>
              <a:buChar char="§"/>
              <a:tabLst/>
              <a:defRPr/>
            </a:pPr>
            <a:endParaRPr kumimoji="0" lang="en-US" sz="1800" b="0" i="1"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smtClean="0"/>
              <a:t>Idealized view: Surfacial couplings between phase transitions</a:t>
            </a:r>
            <a:endParaRPr lang="en-US" dirty="0" smtClean="0"/>
          </a:p>
        </p:txBody>
      </p:sp>
      <p:sp>
        <p:nvSpPr>
          <p:cNvPr id="105475" name="Content Placeholder 2"/>
          <p:cNvSpPr>
            <a:spLocks noGrp="1"/>
          </p:cNvSpPr>
          <p:nvPr>
            <p:ph idx="1"/>
          </p:nvPr>
        </p:nvSpPr>
        <p:spPr>
          <a:xfrm>
            <a:off x="381000" y="1524000"/>
            <a:ext cx="8262026" cy="4525963"/>
          </a:xfrm>
        </p:spPr>
        <p:txBody>
          <a:bodyPr/>
          <a:lstStyle/>
          <a:p>
            <a:r>
              <a:rPr lang="en-US" sz="2000" dirty="0" smtClean="0"/>
              <a:t>Core-edge coupling is at location of extreme continuity </a:t>
            </a:r>
            <a:br>
              <a:rPr lang="en-US" sz="2000" dirty="0" smtClean="0"/>
            </a:br>
            <a:r>
              <a:rPr lang="en-US" sz="2000" dirty="0" smtClean="0"/>
              <a:t>(core equations are asymptotic limit of edge equations) </a:t>
            </a:r>
            <a:br>
              <a:rPr lang="en-US" sz="2000" dirty="0" smtClean="0"/>
            </a:br>
            <a:r>
              <a:rPr lang="en-US" sz="2000" dirty="0" smtClean="0"/>
              <a:t>Mathematical model changes but physics is the same</a:t>
            </a:r>
          </a:p>
          <a:p>
            <a:pPr lvl="1"/>
            <a:r>
              <a:rPr lang="en-US" sz="1800" dirty="0" smtClean="0"/>
              <a:t>Core is a 1D transport system with local, only-cross-surface fluxes</a:t>
            </a:r>
          </a:p>
          <a:p>
            <a:pPr lvl="1"/>
            <a:r>
              <a:rPr lang="en-US" sz="1800" dirty="0" smtClean="0"/>
              <a:t>Edge is a </a:t>
            </a:r>
            <a:r>
              <a:rPr lang="en-US" sz="1800" dirty="0" err="1" smtClean="0"/>
              <a:t>collisional</a:t>
            </a:r>
            <a:r>
              <a:rPr lang="en-US" sz="1800" dirty="0" smtClean="0"/>
              <a:t>, 2D transport system</a:t>
            </a:r>
          </a:p>
          <a:p>
            <a:r>
              <a:rPr lang="en-US" sz="2000" dirty="0" smtClean="0"/>
              <a:t>Edge-wall coupling </a:t>
            </a:r>
          </a:p>
          <a:p>
            <a:pPr lvl="1"/>
            <a:r>
              <a:rPr lang="en-US" sz="1800" dirty="0" smtClean="0"/>
              <a:t>Wall: beginning of a particle trapping matrix</a:t>
            </a:r>
          </a:p>
        </p:txBody>
      </p:sp>
      <p:grpSp>
        <p:nvGrpSpPr>
          <p:cNvPr id="2" name="Group 1028"/>
          <p:cNvGrpSpPr>
            <a:grpSpLocks/>
          </p:cNvGrpSpPr>
          <p:nvPr/>
        </p:nvGrpSpPr>
        <p:grpSpPr bwMode="auto">
          <a:xfrm>
            <a:off x="1447800" y="2971799"/>
            <a:ext cx="7086600" cy="3009358"/>
            <a:chOff x="672" y="969"/>
            <a:chExt cx="4712" cy="3100"/>
          </a:xfrm>
        </p:grpSpPr>
        <p:sp>
          <p:nvSpPr>
            <p:cNvPr id="105477" name="Rectangle 1029"/>
            <p:cNvSpPr>
              <a:spLocks noChangeArrowheads="1"/>
            </p:cNvSpPr>
            <p:nvPr/>
          </p:nvSpPr>
          <p:spPr bwMode="auto">
            <a:xfrm>
              <a:off x="672" y="2208"/>
              <a:ext cx="2445" cy="552"/>
            </a:xfrm>
            <a:prstGeom prst="rect">
              <a:avLst/>
            </a:prstGeom>
            <a:solidFill>
              <a:schemeClr val="accent1"/>
            </a:solidFill>
            <a:ln w="25400">
              <a:solidFill>
                <a:schemeClr val="accent1"/>
              </a:solidFill>
              <a:miter lim="800000"/>
              <a:headEnd/>
              <a:tailEnd/>
            </a:ln>
          </p:spPr>
          <p:txBody>
            <a:bodyPr wrap="square" anchor="ctr">
              <a:prstTxWarp prst="textNoShape">
                <a:avLst/>
              </a:prstTxWarp>
              <a:spAutoFit/>
            </a:bodyPr>
            <a:lstStyle/>
            <a:p>
              <a:endParaRPr lang="en-US"/>
            </a:p>
          </p:txBody>
        </p:sp>
        <p:sp>
          <p:nvSpPr>
            <p:cNvPr id="105478" name="Line 1030"/>
            <p:cNvSpPr>
              <a:spLocks noChangeShapeType="1"/>
            </p:cNvSpPr>
            <p:nvPr/>
          </p:nvSpPr>
          <p:spPr bwMode="auto">
            <a:xfrm>
              <a:off x="672" y="2488"/>
              <a:ext cx="2445" cy="0"/>
            </a:xfrm>
            <a:prstGeom prst="line">
              <a:avLst/>
            </a:prstGeom>
            <a:noFill/>
            <a:ln w="25400">
              <a:solidFill>
                <a:schemeClr val="tx1"/>
              </a:solidFill>
              <a:round/>
              <a:headEnd/>
              <a:tailEnd/>
            </a:ln>
          </p:spPr>
          <p:txBody>
            <a:bodyPr wrap="square" anchor="ctr">
              <a:prstTxWarp prst="textNoShape">
                <a:avLst/>
              </a:prstTxWarp>
              <a:spAutoFit/>
            </a:bodyPr>
            <a:lstStyle/>
            <a:p>
              <a:endParaRPr lang="en-US"/>
            </a:p>
          </p:txBody>
        </p:sp>
        <p:sp>
          <p:nvSpPr>
            <p:cNvPr id="105479" name="Line 1031"/>
            <p:cNvSpPr>
              <a:spLocks noChangeShapeType="1"/>
            </p:cNvSpPr>
            <p:nvPr/>
          </p:nvSpPr>
          <p:spPr bwMode="auto">
            <a:xfrm>
              <a:off x="3125" y="2488"/>
              <a:ext cx="2259" cy="1441"/>
            </a:xfrm>
            <a:prstGeom prst="line">
              <a:avLst/>
            </a:prstGeom>
            <a:noFill/>
            <a:ln w="25400">
              <a:solidFill>
                <a:schemeClr val="tx1"/>
              </a:solidFill>
              <a:round/>
              <a:headEnd/>
              <a:tailEnd/>
            </a:ln>
          </p:spPr>
          <p:txBody>
            <a:bodyPr wrap="square" anchor="ctr">
              <a:prstTxWarp prst="textNoShape">
                <a:avLst/>
              </a:prstTxWarp>
              <a:spAutoFit/>
            </a:bodyPr>
            <a:lstStyle/>
            <a:p>
              <a:endParaRPr lang="en-US"/>
            </a:p>
          </p:txBody>
        </p:sp>
        <p:sp>
          <p:nvSpPr>
            <p:cNvPr id="105480" name="Line 1032"/>
            <p:cNvSpPr>
              <a:spLocks noChangeShapeType="1"/>
            </p:cNvSpPr>
            <p:nvPr/>
          </p:nvSpPr>
          <p:spPr bwMode="auto">
            <a:xfrm flipV="1">
              <a:off x="3117" y="969"/>
              <a:ext cx="2267" cy="1519"/>
            </a:xfrm>
            <a:prstGeom prst="line">
              <a:avLst/>
            </a:prstGeom>
            <a:noFill/>
            <a:ln w="25400">
              <a:solidFill>
                <a:schemeClr val="tx1"/>
              </a:solidFill>
              <a:round/>
              <a:headEnd/>
              <a:tailEnd/>
            </a:ln>
          </p:spPr>
          <p:txBody>
            <a:bodyPr wrap="square" anchor="ctr">
              <a:prstTxWarp prst="textNoShape">
                <a:avLst/>
              </a:prstTxWarp>
              <a:spAutoFit/>
            </a:bodyPr>
            <a:lstStyle/>
            <a:p>
              <a:endParaRPr lang="en-US"/>
            </a:p>
          </p:txBody>
        </p:sp>
        <p:sp>
          <p:nvSpPr>
            <p:cNvPr id="105481" name="Freeform 1033"/>
            <p:cNvSpPr>
              <a:spLocks/>
            </p:cNvSpPr>
            <p:nvPr/>
          </p:nvSpPr>
          <p:spPr bwMode="auto">
            <a:xfrm>
              <a:off x="3456" y="2248"/>
              <a:ext cx="107" cy="456"/>
            </a:xfrm>
            <a:custGeom>
              <a:avLst/>
              <a:gdLst>
                <a:gd name="T0" fmla="*/ 0 w 107"/>
                <a:gd name="T1" fmla="*/ 404 h 464"/>
                <a:gd name="T2" fmla="*/ 104 w 107"/>
                <a:gd name="T3" fmla="*/ 208 h 464"/>
                <a:gd name="T4" fmla="*/ 16 w 107"/>
                <a:gd name="T5" fmla="*/ 0 h 464"/>
                <a:gd name="T6" fmla="*/ 0 60000 65536"/>
                <a:gd name="T7" fmla="*/ 0 60000 65536"/>
                <a:gd name="T8" fmla="*/ 0 60000 65536"/>
                <a:gd name="T9" fmla="*/ 0 w 107"/>
                <a:gd name="T10" fmla="*/ 0 h 464"/>
                <a:gd name="T11" fmla="*/ 107 w 107"/>
                <a:gd name="T12" fmla="*/ 464 h 464"/>
              </a:gdLst>
              <a:ahLst/>
              <a:cxnLst>
                <a:cxn ang="T6">
                  <a:pos x="T0" y="T1"/>
                </a:cxn>
                <a:cxn ang="T7">
                  <a:pos x="T2" y="T3"/>
                </a:cxn>
                <a:cxn ang="T8">
                  <a:pos x="T4" y="T5"/>
                </a:cxn>
              </a:cxnLst>
              <a:rect l="T9" t="T10" r="T11" b="T12"/>
              <a:pathLst>
                <a:path w="107" h="464">
                  <a:moveTo>
                    <a:pt x="0" y="464"/>
                  </a:moveTo>
                  <a:cubicBezTo>
                    <a:pt x="50" y="390"/>
                    <a:pt x="101" y="317"/>
                    <a:pt x="104" y="240"/>
                  </a:cubicBezTo>
                  <a:cubicBezTo>
                    <a:pt x="107" y="163"/>
                    <a:pt x="61" y="81"/>
                    <a:pt x="16" y="0"/>
                  </a:cubicBezTo>
                </a:path>
              </a:pathLst>
            </a:custGeom>
            <a:noFill/>
            <a:ln w="25400">
              <a:solidFill>
                <a:schemeClr val="tx1"/>
              </a:solidFill>
              <a:round/>
              <a:headEnd/>
              <a:tailEnd type="triangle" w="med" len="med"/>
            </a:ln>
          </p:spPr>
          <p:txBody>
            <a:bodyPr wrap="square" anchor="ctr">
              <a:prstTxWarp prst="textNoShape">
                <a:avLst/>
              </a:prstTxWarp>
              <a:spAutoFit/>
            </a:bodyPr>
            <a:lstStyle/>
            <a:p>
              <a:endParaRPr lang="en-US"/>
            </a:p>
          </p:txBody>
        </p:sp>
        <p:sp>
          <p:nvSpPr>
            <p:cNvPr id="105482" name="Freeform 1034"/>
            <p:cNvSpPr>
              <a:spLocks/>
            </p:cNvSpPr>
            <p:nvPr/>
          </p:nvSpPr>
          <p:spPr bwMode="auto">
            <a:xfrm>
              <a:off x="3664" y="2112"/>
              <a:ext cx="189" cy="720"/>
            </a:xfrm>
            <a:custGeom>
              <a:avLst/>
              <a:gdLst>
                <a:gd name="T0" fmla="*/ 0 w 189"/>
                <a:gd name="T1" fmla="*/ 720 h 720"/>
                <a:gd name="T2" fmla="*/ 184 w 189"/>
                <a:gd name="T3" fmla="*/ 376 h 720"/>
                <a:gd name="T4" fmla="*/ 32 w 189"/>
                <a:gd name="T5" fmla="*/ 0 h 720"/>
                <a:gd name="T6" fmla="*/ 0 60000 65536"/>
                <a:gd name="T7" fmla="*/ 0 60000 65536"/>
                <a:gd name="T8" fmla="*/ 0 60000 65536"/>
                <a:gd name="T9" fmla="*/ 0 w 189"/>
                <a:gd name="T10" fmla="*/ 0 h 720"/>
                <a:gd name="T11" fmla="*/ 189 w 189"/>
                <a:gd name="T12" fmla="*/ 720 h 720"/>
              </a:gdLst>
              <a:ahLst/>
              <a:cxnLst>
                <a:cxn ang="T6">
                  <a:pos x="T0" y="T1"/>
                </a:cxn>
                <a:cxn ang="T7">
                  <a:pos x="T2" y="T3"/>
                </a:cxn>
                <a:cxn ang="T8">
                  <a:pos x="T4" y="T5"/>
                </a:cxn>
              </a:cxnLst>
              <a:rect l="T9" t="T10" r="T11" b="T12"/>
              <a:pathLst>
                <a:path w="189" h="720">
                  <a:moveTo>
                    <a:pt x="0" y="720"/>
                  </a:moveTo>
                  <a:cubicBezTo>
                    <a:pt x="89" y="608"/>
                    <a:pt x="179" y="496"/>
                    <a:pt x="184" y="376"/>
                  </a:cubicBezTo>
                  <a:cubicBezTo>
                    <a:pt x="189" y="256"/>
                    <a:pt x="110" y="128"/>
                    <a:pt x="32" y="0"/>
                  </a:cubicBezTo>
                </a:path>
              </a:pathLst>
            </a:custGeom>
            <a:noFill/>
            <a:ln w="25400">
              <a:solidFill>
                <a:schemeClr val="tx1"/>
              </a:solidFill>
              <a:round/>
              <a:headEnd/>
              <a:tailEnd type="triangle" w="med" len="med"/>
            </a:ln>
          </p:spPr>
          <p:txBody>
            <a:bodyPr wrap="square" anchor="ctr">
              <a:prstTxWarp prst="textNoShape">
                <a:avLst/>
              </a:prstTxWarp>
              <a:spAutoFit/>
            </a:bodyPr>
            <a:lstStyle/>
            <a:p>
              <a:endParaRPr lang="en-US"/>
            </a:p>
          </p:txBody>
        </p:sp>
        <p:sp>
          <p:nvSpPr>
            <p:cNvPr id="105483" name="Freeform 1035"/>
            <p:cNvSpPr>
              <a:spLocks/>
            </p:cNvSpPr>
            <p:nvPr/>
          </p:nvSpPr>
          <p:spPr bwMode="auto">
            <a:xfrm>
              <a:off x="3840" y="1944"/>
              <a:ext cx="1304" cy="1000"/>
            </a:xfrm>
            <a:custGeom>
              <a:avLst/>
              <a:gdLst>
                <a:gd name="T0" fmla="*/ 0 w 1304"/>
                <a:gd name="T1" fmla="*/ 1000 h 1000"/>
                <a:gd name="T2" fmla="*/ 288 w 1304"/>
                <a:gd name="T3" fmla="*/ 536 h 1000"/>
                <a:gd name="T4" fmla="*/ 872 w 1304"/>
                <a:gd name="T5" fmla="*/ 152 h 1000"/>
                <a:gd name="T6" fmla="*/ 1304 w 1304"/>
                <a:gd name="T7" fmla="*/ 0 h 1000"/>
                <a:gd name="T8" fmla="*/ 0 60000 65536"/>
                <a:gd name="T9" fmla="*/ 0 60000 65536"/>
                <a:gd name="T10" fmla="*/ 0 60000 65536"/>
                <a:gd name="T11" fmla="*/ 0 60000 65536"/>
                <a:gd name="T12" fmla="*/ 0 w 1304"/>
                <a:gd name="T13" fmla="*/ 0 h 1000"/>
                <a:gd name="T14" fmla="*/ 1304 w 1304"/>
                <a:gd name="T15" fmla="*/ 1000 h 1000"/>
              </a:gdLst>
              <a:ahLst/>
              <a:cxnLst>
                <a:cxn ang="T8">
                  <a:pos x="T0" y="T1"/>
                </a:cxn>
                <a:cxn ang="T9">
                  <a:pos x="T2" y="T3"/>
                </a:cxn>
                <a:cxn ang="T10">
                  <a:pos x="T4" y="T5"/>
                </a:cxn>
                <a:cxn ang="T11">
                  <a:pos x="T6" y="T7"/>
                </a:cxn>
              </a:cxnLst>
              <a:rect l="T12" t="T13" r="T14" b="T15"/>
              <a:pathLst>
                <a:path w="1304" h="1000">
                  <a:moveTo>
                    <a:pt x="0" y="1000"/>
                  </a:moveTo>
                  <a:cubicBezTo>
                    <a:pt x="71" y="838"/>
                    <a:pt x="143" y="677"/>
                    <a:pt x="288" y="536"/>
                  </a:cubicBezTo>
                  <a:cubicBezTo>
                    <a:pt x="433" y="395"/>
                    <a:pt x="703" y="241"/>
                    <a:pt x="872" y="152"/>
                  </a:cubicBezTo>
                  <a:cubicBezTo>
                    <a:pt x="1041" y="63"/>
                    <a:pt x="1231" y="27"/>
                    <a:pt x="1304" y="0"/>
                  </a:cubicBezTo>
                </a:path>
              </a:pathLst>
            </a:custGeom>
            <a:noFill/>
            <a:ln w="25400">
              <a:solidFill>
                <a:schemeClr val="tx1"/>
              </a:solidFill>
              <a:round/>
              <a:headEnd/>
              <a:tailEnd/>
            </a:ln>
          </p:spPr>
          <p:txBody>
            <a:bodyPr wrap="square" anchor="ctr">
              <a:prstTxWarp prst="textNoShape">
                <a:avLst/>
              </a:prstTxWarp>
              <a:spAutoFit/>
            </a:bodyPr>
            <a:lstStyle/>
            <a:p>
              <a:endParaRPr lang="en-US"/>
            </a:p>
          </p:txBody>
        </p:sp>
        <p:sp>
          <p:nvSpPr>
            <p:cNvPr id="105484" name="Freeform 1036"/>
            <p:cNvSpPr>
              <a:spLocks/>
            </p:cNvSpPr>
            <p:nvPr/>
          </p:nvSpPr>
          <p:spPr bwMode="auto">
            <a:xfrm flipV="1">
              <a:off x="3840" y="2024"/>
              <a:ext cx="1304" cy="1000"/>
            </a:xfrm>
            <a:custGeom>
              <a:avLst/>
              <a:gdLst>
                <a:gd name="T0" fmla="*/ 0 w 1304"/>
                <a:gd name="T1" fmla="*/ 1000 h 1000"/>
                <a:gd name="T2" fmla="*/ 288 w 1304"/>
                <a:gd name="T3" fmla="*/ 536 h 1000"/>
                <a:gd name="T4" fmla="*/ 872 w 1304"/>
                <a:gd name="T5" fmla="*/ 152 h 1000"/>
                <a:gd name="T6" fmla="*/ 1304 w 1304"/>
                <a:gd name="T7" fmla="*/ 0 h 1000"/>
                <a:gd name="T8" fmla="*/ 0 60000 65536"/>
                <a:gd name="T9" fmla="*/ 0 60000 65536"/>
                <a:gd name="T10" fmla="*/ 0 60000 65536"/>
                <a:gd name="T11" fmla="*/ 0 60000 65536"/>
                <a:gd name="T12" fmla="*/ 0 w 1304"/>
                <a:gd name="T13" fmla="*/ 0 h 1000"/>
                <a:gd name="T14" fmla="*/ 1304 w 1304"/>
                <a:gd name="T15" fmla="*/ 1000 h 1000"/>
              </a:gdLst>
              <a:ahLst/>
              <a:cxnLst>
                <a:cxn ang="T8">
                  <a:pos x="T0" y="T1"/>
                </a:cxn>
                <a:cxn ang="T9">
                  <a:pos x="T2" y="T3"/>
                </a:cxn>
                <a:cxn ang="T10">
                  <a:pos x="T4" y="T5"/>
                </a:cxn>
                <a:cxn ang="T11">
                  <a:pos x="T6" y="T7"/>
                </a:cxn>
              </a:cxnLst>
              <a:rect l="T12" t="T13" r="T14" b="T15"/>
              <a:pathLst>
                <a:path w="1304" h="1000">
                  <a:moveTo>
                    <a:pt x="0" y="1000"/>
                  </a:moveTo>
                  <a:cubicBezTo>
                    <a:pt x="71" y="838"/>
                    <a:pt x="143" y="677"/>
                    <a:pt x="288" y="536"/>
                  </a:cubicBezTo>
                  <a:cubicBezTo>
                    <a:pt x="433" y="395"/>
                    <a:pt x="703" y="241"/>
                    <a:pt x="872" y="152"/>
                  </a:cubicBezTo>
                  <a:cubicBezTo>
                    <a:pt x="1041" y="63"/>
                    <a:pt x="1231" y="27"/>
                    <a:pt x="1304" y="0"/>
                  </a:cubicBezTo>
                </a:path>
              </a:pathLst>
            </a:custGeom>
            <a:noFill/>
            <a:ln w="25400">
              <a:solidFill>
                <a:schemeClr val="tx1"/>
              </a:solidFill>
              <a:round/>
              <a:headEnd type="triangle" w="med" len="med"/>
              <a:tailEnd type="triangle" w="med" len="med"/>
            </a:ln>
          </p:spPr>
          <p:txBody>
            <a:bodyPr wrap="square" anchor="ctr">
              <a:prstTxWarp prst="textNoShape">
                <a:avLst/>
              </a:prstTxWarp>
              <a:spAutoFit/>
            </a:bodyPr>
            <a:lstStyle/>
            <a:p>
              <a:endParaRPr lang="en-US"/>
            </a:p>
          </p:txBody>
        </p:sp>
        <p:sp>
          <p:nvSpPr>
            <p:cNvPr id="105485" name="Freeform 1037"/>
            <p:cNvSpPr>
              <a:spLocks/>
            </p:cNvSpPr>
            <p:nvPr/>
          </p:nvSpPr>
          <p:spPr bwMode="auto">
            <a:xfrm>
              <a:off x="4008" y="2841"/>
              <a:ext cx="1144" cy="407"/>
            </a:xfrm>
            <a:custGeom>
              <a:avLst/>
              <a:gdLst>
                <a:gd name="T0" fmla="*/ 0 w 1144"/>
                <a:gd name="T1" fmla="*/ 207 h 407"/>
                <a:gd name="T2" fmla="*/ 152 w 1144"/>
                <a:gd name="T3" fmla="*/ 23 h 407"/>
                <a:gd name="T4" fmla="*/ 400 w 1144"/>
                <a:gd name="T5" fmla="*/ 71 h 407"/>
                <a:gd name="T6" fmla="*/ 864 w 1144"/>
                <a:gd name="T7" fmla="*/ 327 h 407"/>
                <a:gd name="T8" fmla="*/ 1144 w 1144"/>
                <a:gd name="T9" fmla="*/ 407 h 407"/>
                <a:gd name="T10" fmla="*/ 0 60000 65536"/>
                <a:gd name="T11" fmla="*/ 0 60000 65536"/>
                <a:gd name="T12" fmla="*/ 0 60000 65536"/>
                <a:gd name="T13" fmla="*/ 0 60000 65536"/>
                <a:gd name="T14" fmla="*/ 0 60000 65536"/>
                <a:gd name="T15" fmla="*/ 0 w 1144"/>
                <a:gd name="T16" fmla="*/ 0 h 407"/>
                <a:gd name="T17" fmla="*/ 1144 w 1144"/>
                <a:gd name="T18" fmla="*/ 407 h 407"/>
              </a:gdLst>
              <a:ahLst/>
              <a:cxnLst>
                <a:cxn ang="T10">
                  <a:pos x="T0" y="T1"/>
                </a:cxn>
                <a:cxn ang="T11">
                  <a:pos x="T2" y="T3"/>
                </a:cxn>
                <a:cxn ang="T12">
                  <a:pos x="T4" y="T5"/>
                </a:cxn>
                <a:cxn ang="T13">
                  <a:pos x="T6" y="T7"/>
                </a:cxn>
                <a:cxn ang="T14">
                  <a:pos x="T8" y="T9"/>
                </a:cxn>
              </a:cxnLst>
              <a:rect l="T15" t="T16" r="T17" b="T18"/>
              <a:pathLst>
                <a:path w="1144" h="407">
                  <a:moveTo>
                    <a:pt x="0" y="207"/>
                  </a:moveTo>
                  <a:cubicBezTo>
                    <a:pt x="42" y="126"/>
                    <a:pt x="85" y="46"/>
                    <a:pt x="152" y="23"/>
                  </a:cubicBezTo>
                  <a:cubicBezTo>
                    <a:pt x="219" y="0"/>
                    <a:pt x="281" y="20"/>
                    <a:pt x="400" y="71"/>
                  </a:cubicBezTo>
                  <a:cubicBezTo>
                    <a:pt x="519" y="122"/>
                    <a:pt x="740" y="271"/>
                    <a:pt x="864" y="327"/>
                  </a:cubicBezTo>
                  <a:cubicBezTo>
                    <a:pt x="988" y="383"/>
                    <a:pt x="1097" y="395"/>
                    <a:pt x="1144" y="407"/>
                  </a:cubicBezTo>
                </a:path>
              </a:pathLst>
            </a:custGeom>
            <a:noFill/>
            <a:ln w="25400">
              <a:solidFill>
                <a:schemeClr val="tx1"/>
              </a:solidFill>
              <a:round/>
              <a:headEnd/>
              <a:tailEnd type="triangle" w="med" len="med"/>
            </a:ln>
          </p:spPr>
          <p:txBody>
            <a:bodyPr wrap="square" anchor="ctr">
              <a:prstTxWarp prst="textNoShape">
                <a:avLst/>
              </a:prstTxWarp>
              <a:spAutoFit/>
            </a:bodyPr>
            <a:lstStyle/>
            <a:p>
              <a:endParaRPr lang="en-US"/>
            </a:p>
          </p:txBody>
        </p:sp>
        <p:sp>
          <p:nvSpPr>
            <p:cNvPr id="105486" name="Freeform 1038"/>
            <p:cNvSpPr>
              <a:spLocks/>
            </p:cNvSpPr>
            <p:nvPr/>
          </p:nvSpPr>
          <p:spPr bwMode="auto">
            <a:xfrm flipV="1">
              <a:off x="4016" y="1713"/>
              <a:ext cx="1144" cy="407"/>
            </a:xfrm>
            <a:custGeom>
              <a:avLst/>
              <a:gdLst>
                <a:gd name="T0" fmla="*/ 0 w 1144"/>
                <a:gd name="T1" fmla="*/ 207 h 407"/>
                <a:gd name="T2" fmla="*/ 152 w 1144"/>
                <a:gd name="T3" fmla="*/ 23 h 407"/>
                <a:gd name="T4" fmla="*/ 400 w 1144"/>
                <a:gd name="T5" fmla="*/ 71 h 407"/>
                <a:gd name="T6" fmla="*/ 864 w 1144"/>
                <a:gd name="T7" fmla="*/ 327 h 407"/>
                <a:gd name="T8" fmla="*/ 1144 w 1144"/>
                <a:gd name="T9" fmla="*/ 407 h 407"/>
                <a:gd name="T10" fmla="*/ 0 60000 65536"/>
                <a:gd name="T11" fmla="*/ 0 60000 65536"/>
                <a:gd name="T12" fmla="*/ 0 60000 65536"/>
                <a:gd name="T13" fmla="*/ 0 60000 65536"/>
                <a:gd name="T14" fmla="*/ 0 60000 65536"/>
                <a:gd name="T15" fmla="*/ 0 w 1144"/>
                <a:gd name="T16" fmla="*/ 0 h 407"/>
                <a:gd name="T17" fmla="*/ 1144 w 1144"/>
                <a:gd name="T18" fmla="*/ 407 h 407"/>
              </a:gdLst>
              <a:ahLst/>
              <a:cxnLst>
                <a:cxn ang="T10">
                  <a:pos x="T0" y="T1"/>
                </a:cxn>
                <a:cxn ang="T11">
                  <a:pos x="T2" y="T3"/>
                </a:cxn>
                <a:cxn ang="T12">
                  <a:pos x="T4" y="T5"/>
                </a:cxn>
                <a:cxn ang="T13">
                  <a:pos x="T6" y="T7"/>
                </a:cxn>
                <a:cxn ang="T14">
                  <a:pos x="T8" y="T9"/>
                </a:cxn>
              </a:cxnLst>
              <a:rect l="T15" t="T16" r="T17" b="T18"/>
              <a:pathLst>
                <a:path w="1144" h="407">
                  <a:moveTo>
                    <a:pt x="0" y="207"/>
                  </a:moveTo>
                  <a:cubicBezTo>
                    <a:pt x="42" y="126"/>
                    <a:pt x="85" y="46"/>
                    <a:pt x="152" y="23"/>
                  </a:cubicBezTo>
                  <a:cubicBezTo>
                    <a:pt x="219" y="0"/>
                    <a:pt x="281" y="20"/>
                    <a:pt x="400" y="71"/>
                  </a:cubicBezTo>
                  <a:cubicBezTo>
                    <a:pt x="519" y="122"/>
                    <a:pt x="740" y="271"/>
                    <a:pt x="864" y="327"/>
                  </a:cubicBezTo>
                  <a:cubicBezTo>
                    <a:pt x="988" y="383"/>
                    <a:pt x="1097" y="395"/>
                    <a:pt x="1144" y="407"/>
                  </a:cubicBezTo>
                </a:path>
              </a:pathLst>
            </a:custGeom>
            <a:noFill/>
            <a:ln w="25400">
              <a:solidFill>
                <a:schemeClr val="tx1"/>
              </a:solidFill>
              <a:round/>
              <a:headEnd type="triangle" w="med" len="med"/>
              <a:tailEnd/>
            </a:ln>
          </p:spPr>
          <p:txBody>
            <a:bodyPr wrap="square" anchor="ctr">
              <a:prstTxWarp prst="textNoShape">
                <a:avLst/>
              </a:prstTxWarp>
              <a:spAutoFit/>
            </a:bodyPr>
            <a:lstStyle/>
            <a:p>
              <a:endParaRPr lang="en-US"/>
            </a:p>
          </p:txBody>
        </p:sp>
        <p:sp>
          <p:nvSpPr>
            <p:cNvPr id="105487" name="Freeform 1039"/>
            <p:cNvSpPr>
              <a:spLocks/>
            </p:cNvSpPr>
            <p:nvPr/>
          </p:nvSpPr>
          <p:spPr bwMode="auto">
            <a:xfrm>
              <a:off x="4120" y="2344"/>
              <a:ext cx="160" cy="136"/>
            </a:xfrm>
            <a:custGeom>
              <a:avLst/>
              <a:gdLst>
                <a:gd name="T0" fmla="*/ 160 w 160"/>
                <a:gd name="T1" fmla="*/ 0 h 136"/>
                <a:gd name="T2" fmla="*/ 64 w 160"/>
                <a:gd name="T3" fmla="*/ 80 h 136"/>
                <a:gd name="T4" fmla="*/ 0 w 160"/>
                <a:gd name="T5" fmla="*/ 136 h 136"/>
                <a:gd name="T6" fmla="*/ 0 60000 65536"/>
                <a:gd name="T7" fmla="*/ 0 60000 65536"/>
                <a:gd name="T8" fmla="*/ 0 60000 65536"/>
                <a:gd name="T9" fmla="*/ 0 w 160"/>
                <a:gd name="T10" fmla="*/ 0 h 136"/>
                <a:gd name="T11" fmla="*/ 160 w 160"/>
                <a:gd name="T12" fmla="*/ 136 h 136"/>
              </a:gdLst>
              <a:ahLst/>
              <a:cxnLst>
                <a:cxn ang="T6">
                  <a:pos x="T0" y="T1"/>
                </a:cxn>
                <a:cxn ang="T7">
                  <a:pos x="T2" y="T3"/>
                </a:cxn>
                <a:cxn ang="T8">
                  <a:pos x="T4" y="T5"/>
                </a:cxn>
              </a:cxnLst>
              <a:rect l="T9" t="T10" r="T11" b="T12"/>
              <a:pathLst>
                <a:path w="160" h="136">
                  <a:moveTo>
                    <a:pt x="160" y="0"/>
                  </a:moveTo>
                  <a:cubicBezTo>
                    <a:pt x="125" y="28"/>
                    <a:pt x="91" y="57"/>
                    <a:pt x="64" y="80"/>
                  </a:cubicBezTo>
                  <a:cubicBezTo>
                    <a:pt x="37" y="103"/>
                    <a:pt x="18" y="119"/>
                    <a:pt x="0" y="136"/>
                  </a:cubicBezTo>
                </a:path>
              </a:pathLst>
            </a:custGeom>
            <a:noFill/>
            <a:ln w="25400">
              <a:solidFill>
                <a:schemeClr val="tx1"/>
              </a:solidFill>
              <a:round/>
              <a:headEnd/>
              <a:tailEnd type="triangle" w="med" len="med"/>
            </a:ln>
          </p:spPr>
          <p:txBody>
            <a:bodyPr wrap="square" anchor="ctr">
              <a:prstTxWarp prst="textNoShape">
                <a:avLst/>
              </a:prstTxWarp>
              <a:spAutoFit/>
            </a:bodyPr>
            <a:lstStyle/>
            <a:p>
              <a:endParaRPr lang="en-US"/>
            </a:p>
          </p:txBody>
        </p:sp>
        <p:sp>
          <p:nvSpPr>
            <p:cNvPr id="105488" name="Freeform 1040"/>
            <p:cNvSpPr>
              <a:spLocks/>
            </p:cNvSpPr>
            <p:nvPr/>
          </p:nvSpPr>
          <p:spPr bwMode="auto">
            <a:xfrm>
              <a:off x="3992" y="2496"/>
              <a:ext cx="136" cy="160"/>
            </a:xfrm>
            <a:custGeom>
              <a:avLst/>
              <a:gdLst>
                <a:gd name="T0" fmla="*/ 0 w 136"/>
                <a:gd name="T1" fmla="*/ 160 h 160"/>
                <a:gd name="T2" fmla="*/ 72 w 136"/>
                <a:gd name="T3" fmla="*/ 48 h 160"/>
                <a:gd name="T4" fmla="*/ 136 w 136"/>
                <a:gd name="T5" fmla="*/ 0 h 160"/>
                <a:gd name="T6" fmla="*/ 0 60000 65536"/>
                <a:gd name="T7" fmla="*/ 0 60000 65536"/>
                <a:gd name="T8" fmla="*/ 0 60000 65536"/>
                <a:gd name="T9" fmla="*/ 0 w 136"/>
                <a:gd name="T10" fmla="*/ 0 h 160"/>
                <a:gd name="T11" fmla="*/ 136 w 136"/>
                <a:gd name="T12" fmla="*/ 160 h 160"/>
              </a:gdLst>
              <a:ahLst/>
              <a:cxnLst>
                <a:cxn ang="T6">
                  <a:pos x="T0" y="T1"/>
                </a:cxn>
                <a:cxn ang="T7">
                  <a:pos x="T2" y="T3"/>
                </a:cxn>
                <a:cxn ang="T8">
                  <a:pos x="T4" y="T5"/>
                </a:cxn>
              </a:cxnLst>
              <a:rect l="T9" t="T10" r="T11" b="T12"/>
              <a:pathLst>
                <a:path w="136" h="160">
                  <a:moveTo>
                    <a:pt x="0" y="160"/>
                  </a:moveTo>
                  <a:cubicBezTo>
                    <a:pt x="24" y="117"/>
                    <a:pt x="49" y="75"/>
                    <a:pt x="72" y="48"/>
                  </a:cubicBezTo>
                  <a:cubicBezTo>
                    <a:pt x="95" y="21"/>
                    <a:pt x="125" y="9"/>
                    <a:pt x="136" y="0"/>
                  </a:cubicBezTo>
                </a:path>
              </a:pathLst>
            </a:custGeom>
            <a:noFill/>
            <a:ln w="25400">
              <a:solidFill>
                <a:schemeClr val="tx1"/>
              </a:solidFill>
              <a:round/>
              <a:headEnd/>
              <a:tailEnd type="triangle" w="med" len="med"/>
            </a:ln>
          </p:spPr>
          <p:txBody>
            <a:bodyPr wrap="square" anchor="ctr">
              <a:prstTxWarp prst="textNoShape">
                <a:avLst/>
              </a:prstTxWarp>
              <a:spAutoFit/>
            </a:bodyPr>
            <a:lstStyle/>
            <a:p>
              <a:endParaRPr lang="en-US"/>
            </a:p>
          </p:txBody>
        </p:sp>
        <p:sp>
          <p:nvSpPr>
            <p:cNvPr id="105489" name="Freeform 1041"/>
            <p:cNvSpPr>
              <a:spLocks/>
            </p:cNvSpPr>
            <p:nvPr/>
          </p:nvSpPr>
          <p:spPr bwMode="auto">
            <a:xfrm>
              <a:off x="4423" y="2224"/>
              <a:ext cx="697" cy="536"/>
            </a:xfrm>
            <a:custGeom>
              <a:avLst/>
              <a:gdLst>
                <a:gd name="T0" fmla="*/ 697 w 697"/>
                <a:gd name="T1" fmla="*/ 0 h 536"/>
                <a:gd name="T2" fmla="*/ 1 w 697"/>
                <a:gd name="T3" fmla="*/ 256 h 536"/>
                <a:gd name="T4" fmla="*/ 689 w 697"/>
                <a:gd name="T5" fmla="*/ 536 h 536"/>
                <a:gd name="T6" fmla="*/ 0 60000 65536"/>
                <a:gd name="T7" fmla="*/ 0 60000 65536"/>
                <a:gd name="T8" fmla="*/ 0 60000 65536"/>
                <a:gd name="T9" fmla="*/ 0 w 697"/>
                <a:gd name="T10" fmla="*/ 0 h 536"/>
                <a:gd name="T11" fmla="*/ 697 w 697"/>
                <a:gd name="T12" fmla="*/ 536 h 536"/>
              </a:gdLst>
              <a:ahLst/>
              <a:cxnLst>
                <a:cxn ang="T6">
                  <a:pos x="T0" y="T1"/>
                </a:cxn>
                <a:cxn ang="T7">
                  <a:pos x="T2" y="T3"/>
                </a:cxn>
                <a:cxn ang="T8">
                  <a:pos x="T4" y="T5"/>
                </a:cxn>
              </a:cxnLst>
              <a:rect l="T9" t="T10" r="T11" b="T12"/>
              <a:pathLst>
                <a:path w="697" h="536">
                  <a:moveTo>
                    <a:pt x="697" y="0"/>
                  </a:moveTo>
                  <a:cubicBezTo>
                    <a:pt x="349" y="83"/>
                    <a:pt x="2" y="167"/>
                    <a:pt x="1" y="256"/>
                  </a:cubicBezTo>
                  <a:cubicBezTo>
                    <a:pt x="0" y="345"/>
                    <a:pt x="344" y="440"/>
                    <a:pt x="689" y="536"/>
                  </a:cubicBezTo>
                </a:path>
              </a:pathLst>
            </a:custGeom>
            <a:noFill/>
            <a:ln w="25400">
              <a:solidFill>
                <a:schemeClr val="tx1"/>
              </a:solidFill>
              <a:round/>
              <a:headEnd/>
              <a:tailEnd type="triangle" w="med" len="med"/>
            </a:ln>
          </p:spPr>
          <p:txBody>
            <a:bodyPr wrap="square" anchor="ctr">
              <a:prstTxWarp prst="textNoShape">
                <a:avLst/>
              </a:prstTxWarp>
              <a:spAutoFit/>
            </a:bodyPr>
            <a:lstStyle/>
            <a:p>
              <a:endParaRPr lang="en-US"/>
            </a:p>
          </p:txBody>
        </p:sp>
        <p:sp>
          <p:nvSpPr>
            <p:cNvPr id="105490" name="Freeform 1042"/>
            <p:cNvSpPr>
              <a:spLocks/>
            </p:cNvSpPr>
            <p:nvPr/>
          </p:nvSpPr>
          <p:spPr bwMode="auto">
            <a:xfrm>
              <a:off x="2784" y="1879"/>
              <a:ext cx="776" cy="1345"/>
            </a:xfrm>
            <a:custGeom>
              <a:avLst/>
              <a:gdLst>
                <a:gd name="T0" fmla="*/ 776 w 776"/>
                <a:gd name="T1" fmla="*/ 241 h 1345"/>
                <a:gd name="T2" fmla="*/ 568 w 776"/>
                <a:gd name="T3" fmla="*/ 1 h 1345"/>
                <a:gd name="T4" fmla="*/ 200 w 776"/>
                <a:gd name="T5" fmla="*/ 233 h 1345"/>
                <a:gd name="T6" fmla="*/ 8 w 776"/>
                <a:gd name="T7" fmla="*/ 609 h 1345"/>
                <a:gd name="T8" fmla="*/ 248 w 776"/>
                <a:gd name="T9" fmla="*/ 1121 h 1345"/>
                <a:gd name="T10" fmla="*/ 576 w 776"/>
                <a:gd name="T11" fmla="*/ 1321 h 1345"/>
                <a:gd name="T12" fmla="*/ 768 w 776"/>
                <a:gd name="T13" fmla="*/ 977 h 1345"/>
                <a:gd name="T14" fmla="*/ 0 60000 65536"/>
                <a:gd name="T15" fmla="*/ 0 60000 65536"/>
                <a:gd name="T16" fmla="*/ 0 60000 65536"/>
                <a:gd name="T17" fmla="*/ 0 60000 65536"/>
                <a:gd name="T18" fmla="*/ 0 60000 65536"/>
                <a:gd name="T19" fmla="*/ 0 60000 65536"/>
                <a:gd name="T20" fmla="*/ 0 60000 65536"/>
                <a:gd name="T21" fmla="*/ 0 w 776"/>
                <a:gd name="T22" fmla="*/ 0 h 1345"/>
                <a:gd name="T23" fmla="*/ 776 w 776"/>
                <a:gd name="T24" fmla="*/ 1345 h 1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6" h="1345">
                  <a:moveTo>
                    <a:pt x="776" y="241"/>
                  </a:moveTo>
                  <a:cubicBezTo>
                    <a:pt x="720" y="121"/>
                    <a:pt x="664" y="2"/>
                    <a:pt x="568" y="1"/>
                  </a:cubicBezTo>
                  <a:cubicBezTo>
                    <a:pt x="472" y="0"/>
                    <a:pt x="293" y="132"/>
                    <a:pt x="200" y="233"/>
                  </a:cubicBezTo>
                  <a:cubicBezTo>
                    <a:pt x="107" y="334"/>
                    <a:pt x="0" y="461"/>
                    <a:pt x="8" y="609"/>
                  </a:cubicBezTo>
                  <a:cubicBezTo>
                    <a:pt x="16" y="757"/>
                    <a:pt x="153" y="1002"/>
                    <a:pt x="248" y="1121"/>
                  </a:cubicBezTo>
                  <a:cubicBezTo>
                    <a:pt x="343" y="1240"/>
                    <a:pt x="489" y="1345"/>
                    <a:pt x="576" y="1321"/>
                  </a:cubicBezTo>
                  <a:cubicBezTo>
                    <a:pt x="663" y="1297"/>
                    <a:pt x="736" y="1036"/>
                    <a:pt x="768" y="977"/>
                  </a:cubicBezTo>
                </a:path>
              </a:pathLst>
            </a:custGeom>
            <a:noFill/>
            <a:ln w="25400">
              <a:solidFill>
                <a:srgbClr val="FF020C"/>
              </a:solidFill>
              <a:round/>
              <a:headEnd type="triangle" w="med" len="med"/>
              <a:tailEnd type="triangle" w="med" len="med"/>
            </a:ln>
          </p:spPr>
          <p:txBody>
            <a:bodyPr wrap="square" anchor="ctr">
              <a:prstTxWarp prst="textNoShape">
                <a:avLst/>
              </a:prstTxWarp>
              <a:spAutoFit/>
            </a:bodyPr>
            <a:lstStyle/>
            <a:p>
              <a:endParaRPr lang="en-US"/>
            </a:p>
          </p:txBody>
        </p:sp>
        <p:sp>
          <p:nvSpPr>
            <p:cNvPr id="105491" name="Text Box 1043"/>
            <p:cNvSpPr txBox="1">
              <a:spLocks noChangeArrowheads="1"/>
            </p:cNvSpPr>
            <p:nvPr/>
          </p:nvSpPr>
          <p:spPr bwMode="auto">
            <a:xfrm>
              <a:off x="1694" y="2859"/>
              <a:ext cx="1180" cy="901"/>
            </a:xfrm>
            <a:prstGeom prst="rect">
              <a:avLst/>
            </a:prstGeom>
            <a:noFill/>
            <a:ln w="25400">
              <a:noFill/>
              <a:miter lim="800000"/>
              <a:headEnd/>
              <a:tailEnd/>
            </a:ln>
          </p:spPr>
          <p:txBody>
            <a:bodyPr wrap="square">
              <a:prstTxWarp prst="textNoShape">
                <a:avLst/>
              </a:prstTxWarp>
              <a:spAutoFit/>
            </a:bodyPr>
            <a:lstStyle/>
            <a:p>
              <a:pPr algn="ctr">
                <a:lnSpc>
                  <a:spcPct val="90000"/>
                </a:lnSpc>
              </a:pPr>
              <a:r>
                <a:rPr lang="en-US" sz="2800">
                  <a:solidFill>
                    <a:srgbClr val="FF020C"/>
                  </a:solidFill>
                </a:rPr>
                <a:t>same points</a:t>
              </a:r>
            </a:p>
          </p:txBody>
        </p:sp>
        <p:sp>
          <p:nvSpPr>
            <p:cNvPr id="105492" name="Rectangle 1044"/>
            <p:cNvSpPr>
              <a:spLocks noChangeArrowheads="1"/>
            </p:cNvSpPr>
            <p:nvPr/>
          </p:nvSpPr>
          <p:spPr bwMode="auto">
            <a:xfrm>
              <a:off x="5128" y="1134"/>
              <a:ext cx="256" cy="2634"/>
            </a:xfrm>
            <a:prstGeom prst="rect">
              <a:avLst/>
            </a:prstGeom>
            <a:solidFill>
              <a:schemeClr val="bg2"/>
            </a:solidFill>
            <a:ln w="25400">
              <a:solidFill>
                <a:schemeClr val="bg2"/>
              </a:solidFill>
              <a:miter lim="800000"/>
              <a:headEnd/>
              <a:tailEnd/>
            </a:ln>
          </p:spPr>
          <p:txBody>
            <a:bodyPr wrap="square" anchor="ctr">
              <a:prstTxWarp prst="textNoShape">
                <a:avLst/>
              </a:prstTxWarp>
              <a:spAutoFit/>
            </a:bodyPr>
            <a:lstStyle/>
            <a:p>
              <a:endParaRPr lang="en-US"/>
            </a:p>
          </p:txBody>
        </p:sp>
        <p:sp>
          <p:nvSpPr>
            <p:cNvPr id="105493" name="Text Box 1045"/>
            <p:cNvSpPr txBox="1">
              <a:spLocks noChangeArrowheads="1"/>
            </p:cNvSpPr>
            <p:nvPr/>
          </p:nvSpPr>
          <p:spPr bwMode="auto">
            <a:xfrm>
              <a:off x="5160" y="1597"/>
              <a:ext cx="214" cy="1700"/>
            </a:xfrm>
            <a:prstGeom prst="rect">
              <a:avLst/>
            </a:prstGeom>
            <a:noFill/>
            <a:ln w="25400">
              <a:noFill/>
              <a:miter lim="800000"/>
              <a:headEnd/>
              <a:tailEnd/>
            </a:ln>
          </p:spPr>
          <p:txBody>
            <a:bodyPr wrap="square">
              <a:prstTxWarp prst="textNoShape">
                <a:avLst/>
              </a:prstTxWarp>
              <a:spAutoFit/>
            </a:bodyPr>
            <a:lstStyle/>
            <a:p>
              <a:pPr algn="ctr">
                <a:lnSpc>
                  <a:spcPct val="90000"/>
                </a:lnSpc>
              </a:pPr>
              <a:r>
                <a:rPr lang="en-US" sz="2800" dirty="0"/>
                <a:t>wall</a:t>
              </a:r>
            </a:p>
          </p:txBody>
        </p:sp>
        <p:sp>
          <p:nvSpPr>
            <p:cNvPr id="105494" name="Oval 1046"/>
            <p:cNvSpPr>
              <a:spLocks noChangeArrowheads="1"/>
            </p:cNvSpPr>
            <p:nvPr/>
          </p:nvSpPr>
          <p:spPr bwMode="auto">
            <a:xfrm>
              <a:off x="3031" y="2208"/>
              <a:ext cx="217" cy="552"/>
            </a:xfrm>
            <a:prstGeom prst="ellipse">
              <a:avLst/>
            </a:prstGeom>
            <a:solidFill>
              <a:srgbClr val="F77E03">
                <a:alpha val="50195"/>
              </a:srgbClr>
            </a:solidFill>
            <a:ln w="25400">
              <a:solidFill>
                <a:srgbClr val="F77E03">
                  <a:alpha val="50195"/>
                </a:srgbClr>
              </a:solidFill>
              <a:round/>
              <a:headEnd/>
              <a:tailEnd/>
            </a:ln>
          </p:spPr>
          <p:txBody>
            <a:bodyPr wrap="square" anchor="ctr">
              <a:prstTxWarp prst="textNoShape">
                <a:avLst/>
              </a:prstTxWarp>
              <a:spAutoFit/>
            </a:bodyPr>
            <a:lstStyle/>
            <a:p>
              <a:endParaRPr lang="en-US"/>
            </a:p>
          </p:txBody>
        </p:sp>
        <p:sp>
          <p:nvSpPr>
            <p:cNvPr id="105495" name="Oval 1047"/>
            <p:cNvSpPr>
              <a:spLocks noChangeArrowheads="1"/>
            </p:cNvSpPr>
            <p:nvPr/>
          </p:nvSpPr>
          <p:spPr bwMode="auto">
            <a:xfrm>
              <a:off x="4895" y="1713"/>
              <a:ext cx="217" cy="552"/>
            </a:xfrm>
            <a:prstGeom prst="ellipse">
              <a:avLst/>
            </a:prstGeom>
            <a:solidFill>
              <a:srgbClr val="F77E03">
                <a:alpha val="50195"/>
              </a:srgbClr>
            </a:solidFill>
            <a:ln w="25400">
              <a:solidFill>
                <a:srgbClr val="F77E03">
                  <a:alpha val="50195"/>
                </a:srgbClr>
              </a:solidFill>
              <a:round/>
              <a:headEnd/>
              <a:tailEnd/>
            </a:ln>
          </p:spPr>
          <p:txBody>
            <a:bodyPr wrap="square" anchor="ctr">
              <a:prstTxWarp prst="textNoShape">
                <a:avLst/>
              </a:prstTxWarp>
              <a:spAutoFit/>
            </a:bodyPr>
            <a:lstStyle/>
            <a:p>
              <a:endParaRPr lang="en-US"/>
            </a:p>
          </p:txBody>
        </p:sp>
        <p:sp>
          <p:nvSpPr>
            <p:cNvPr id="105496" name="Oval 1048"/>
            <p:cNvSpPr>
              <a:spLocks noChangeArrowheads="1"/>
            </p:cNvSpPr>
            <p:nvPr/>
          </p:nvSpPr>
          <p:spPr bwMode="auto">
            <a:xfrm>
              <a:off x="4890" y="2704"/>
              <a:ext cx="217" cy="552"/>
            </a:xfrm>
            <a:prstGeom prst="ellipse">
              <a:avLst/>
            </a:prstGeom>
            <a:solidFill>
              <a:srgbClr val="F77E03">
                <a:alpha val="50195"/>
              </a:srgbClr>
            </a:solidFill>
            <a:ln w="25400">
              <a:solidFill>
                <a:srgbClr val="F77E03">
                  <a:alpha val="50195"/>
                </a:srgbClr>
              </a:solidFill>
              <a:round/>
              <a:headEnd/>
              <a:tailEnd/>
            </a:ln>
          </p:spPr>
          <p:txBody>
            <a:bodyPr wrap="square" anchor="ctr">
              <a:prstTxWarp prst="textNoShape">
                <a:avLst/>
              </a:prstTxWarp>
              <a:spAutoFit/>
            </a:bodyPr>
            <a:lstStyle/>
            <a:p>
              <a:endParaRPr lang="en-US"/>
            </a:p>
          </p:txBody>
        </p:sp>
        <p:sp>
          <p:nvSpPr>
            <p:cNvPr id="105497" name="Text Box 1049"/>
            <p:cNvSpPr txBox="1">
              <a:spLocks noChangeArrowheads="1"/>
            </p:cNvSpPr>
            <p:nvPr/>
          </p:nvSpPr>
          <p:spPr bwMode="auto">
            <a:xfrm>
              <a:off x="2968" y="3567"/>
              <a:ext cx="1099" cy="502"/>
            </a:xfrm>
            <a:prstGeom prst="rect">
              <a:avLst/>
            </a:prstGeom>
            <a:noFill/>
            <a:ln w="25400">
              <a:noFill/>
              <a:miter lim="800000"/>
              <a:headEnd/>
              <a:tailEnd/>
            </a:ln>
          </p:spPr>
          <p:txBody>
            <a:bodyPr wrap="square">
              <a:prstTxWarp prst="textNoShape">
                <a:avLst/>
              </a:prstTxWarp>
              <a:spAutoFit/>
            </a:bodyPr>
            <a:lstStyle/>
            <a:p>
              <a:pPr algn="ctr">
                <a:lnSpc>
                  <a:spcPct val="90000"/>
                </a:lnSpc>
              </a:pPr>
              <a:r>
                <a:rPr lang="en-US" sz="2800" dirty="0">
                  <a:solidFill>
                    <a:srgbClr val="F77E03"/>
                  </a:solidFill>
                </a:rPr>
                <a:t>c</a:t>
              </a:r>
              <a:r>
                <a:rPr lang="en-US" sz="2800" dirty="0" smtClean="0">
                  <a:solidFill>
                    <a:srgbClr val="F77E03"/>
                  </a:solidFill>
                </a:rPr>
                <a:t>oupling</a:t>
              </a:r>
              <a:endParaRPr lang="en-US" sz="2800" dirty="0">
                <a:solidFill>
                  <a:srgbClr val="F77E03"/>
                </a:solidFill>
              </a:endParaRPr>
            </a:p>
          </p:txBody>
        </p:sp>
        <p:sp>
          <p:nvSpPr>
            <p:cNvPr id="105498" name="Line 1050"/>
            <p:cNvSpPr>
              <a:spLocks noChangeShapeType="1"/>
            </p:cNvSpPr>
            <p:nvPr/>
          </p:nvSpPr>
          <p:spPr bwMode="auto">
            <a:xfrm flipH="1" flipV="1">
              <a:off x="3181" y="2832"/>
              <a:ext cx="131" cy="735"/>
            </a:xfrm>
            <a:prstGeom prst="line">
              <a:avLst/>
            </a:prstGeom>
            <a:noFill/>
            <a:ln w="25400">
              <a:solidFill>
                <a:srgbClr val="F77E03"/>
              </a:solidFill>
              <a:round/>
              <a:headEnd/>
              <a:tailEnd type="triangle" w="med" len="med"/>
            </a:ln>
          </p:spPr>
          <p:txBody>
            <a:bodyPr wrap="square" anchor="ctr">
              <a:prstTxWarp prst="textNoShape">
                <a:avLst/>
              </a:prstTxWarp>
              <a:spAutoFit/>
            </a:bodyPr>
            <a:lstStyle/>
            <a:p>
              <a:endParaRPr lang="en-US"/>
            </a:p>
          </p:txBody>
        </p:sp>
        <p:sp>
          <p:nvSpPr>
            <p:cNvPr id="105499" name="Line 1051"/>
            <p:cNvSpPr>
              <a:spLocks noChangeShapeType="1"/>
            </p:cNvSpPr>
            <p:nvPr/>
          </p:nvSpPr>
          <p:spPr bwMode="auto">
            <a:xfrm flipV="1">
              <a:off x="3408" y="2208"/>
              <a:ext cx="1376" cy="1359"/>
            </a:xfrm>
            <a:prstGeom prst="line">
              <a:avLst/>
            </a:prstGeom>
            <a:noFill/>
            <a:ln w="25400">
              <a:solidFill>
                <a:srgbClr val="F77E03"/>
              </a:solidFill>
              <a:round/>
              <a:headEnd/>
              <a:tailEnd type="triangle" w="med" len="med"/>
            </a:ln>
          </p:spPr>
          <p:txBody>
            <a:bodyPr wrap="square" anchor="ctr">
              <a:prstTxWarp prst="textNoShape">
                <a:avLst/>
              </a:prstTxWarp>
              <a:spAutoFit/>
            </a:bodyPr>
            <a:lstStyle/>
            <a:p>
              <a:endParaRPr lang="en-US"/>
            </a:p>
          </p:txBody>
        </p:sp>
        <p:sp>
          <p:nvSpPr>
            <p:cNvPr id="105500" name="Line 1052"/>
            <p:cNvSpPr>
              <a:spLocks noChangeShapeType="1"/>
            </p:cNvSpPr>
            <p:nvPr/>
          </p:nvSpPr>
          <p:spPr bwMode="auto">
            <a:xfrm flipV="1">
              <a:off x="3560" y="3009"/>
              <a:ext cx="1224" cy="558"/>
            </a:xfrm>
            <a:prstGeom prst="line">
              <a:avLst/>
            </a:prstGeom>
            <a:noFill/>
            <a:ln w="25400">
              <a:solidFill>
                <a:srgbClr val="F77E03"/>
              </a:solidFill>
              <a:round/>
              <a:headEnd/>
              <a:tailEnd type="triangle" w="med" len="med"/>
            </a:ln>
          </p:spPr>
          <p:txBody>
            <a:bodyPr wrap="square" anchor="ctr">
              <a:prstTxWarp prst="textNoShape">
                <a:avLst/>
              </a:prstTxWarp>
              <a:spAutoFit/>
            </a:bodyPr>
            <a:lstStyle/>
            <a:p>
              <a:endParaRPr lang="en-US"/>
            </a:p>
          </p:txBody>
        </p:sp>
        <p:sp>
          <p:nvSpPr>
            <p:cNvPr id="105501" name="AutoShape 1053"/>
            <p:cNvSpPr>
              <a:spLocks noChangeArrowheads="1"/>
            </p:cNvSpPr>
            <p:nvPr/>
          </p:nvSpPr>
          <p:spPr bwMode="auto">
            <a:xfrm flipH="1">
              <a:off x="5146" y="969"/>
              <a:ext cx="238" cy="150"/>
            </a:xfrm>
            <a:prstGeom prst="rtTriangle">
              <a:avLst/>
            </a:prstGeom>
            <a:solidFill>
              <a:schemeClr val="bg2"/>
            </a:solidFill>
            <a:ln w="25400">
              <a:solidFill>
                <a:schemeClr val="bg2"/>
              </a:solidFill>
              <a:miter lim="800000"/>
              <a:headEnd/>
              <a:tailEnd/>
            </a:ln>
          </p:spPr>
          <p:txBody>
            <a:bodyPr wrap="square" anchor="ctr">
              <a:prstTxWarp prst="textNoShape">
                <a:avLst/>
              </a:prstTxWarp>
              <a:spAutoFit/>
            </a:bodyPr>
            <a:lstStyle/>
            <a:p>
              <a:endParaRPr lang="en-US"/>
            </a:p>
          </p:txBody>
        </p:sp>
        <p:sp>
          <p:nvSpPr>
            <p:cNvPr id="105502" name="AutoShape 1054"/>
            <p:cNvSpPr>
              <a:spLocks noChangeArrowheads="1"/>
            </p:cNvSpPr>
            <p:nvPr/>
          </p:nvSpPr>
          <p:spPr bwMode="auto">
            <a:xfrm flipH="1" flipV="1">
              <a:off x="5144" y="3779"/>
              <a:ext cx="240" cy="150"/>
            </a:xfrm>
            <a:prstGeom prst="rtTriangle">
              <a:avLst/>
            </a:prstGeom>
            <a:solidFill>
              <a:schemeClr val="bg2"/>
            </a:solidFill>
            <a:ln w="25400">
              <a:solidFill>
                <a:schemeClr val="bg2"/>
              </a:solidFill>
              <a:miter lim="800000"/>
              <a:headEnd/>
              <a:tailEnd/>
            </a:ln>
          </p:spPr>
          <p:txBody>
            <a:bodyPr wrap="square" anchor="ctr">
              <a:prstTxWarp prst="textNoShape">
                <a:avLst/>
              </a:prstTxWarp>
              <a:spAutoFit/>
            </a:bodyPr>
            <a:lstStyle/>
            <a:p>
              <a:endParaRPr 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r>
              <a:rPr lang="en-US" dirty="0" smtClean="0"/>
              <a:t>ore-edge coupling in FACETS</a:t>
            </a:r>
            <a:endParaRPr lang="en-US" dirty="0"/>
          </a:p>
        </p:txBody>
      </p:sp>
      <p:sp>
        <p:nvSpPr>
          <p:cNvPr id="3" name="Content Placeholder 2"/>
          <p:cNvSpPr>
            <a:spLocks noGrp="1"/>
          </p:cNvSpPr>
          <p:nvPr>
            <p:ph idx="1"/>
          </p:nvPr>
        </p:nvSpPr>
        <p:spPr>
          <a:xfrm>
            <a:off x="424774" y="1219200"/>
            <a:ext cx="8262026" cy="4800600"/>
          </a:xfrm>
        </p:spPr>
        <p:txBody>
          <a:bodyPr/>
          <a:lstStyle/>
          <a:p>
            <a:r>
              <a:rPr lang="en-US" sz="2400" dirty="0" smtClean="0"/>
              <a:t>Initial Approach: Explicit flux-field coupling</a:t>
            </a:r>
          </a:p>
          <a:p>
            <a:pPr lvl="1"/>
            <a:r>
              <a:rPr lang="en-US" sz="2000" dirty="0" err="1" smtClean="0"/>
              <a:t>Ammar</a:t>
            </a:r>
            <a:r>
              <a:rPr lang="en-US" sz="2000" dirty="0" smtClean="0"/>
              <a:t> Hakim (Tech-X)</a:t>
            </a:r>
          </a:p>
          <a:p>
            <a:pPr lvl="1">
              <a:lnSpc>
                <a:spcPct val="85000"/>
              </a:lnSpc>
              <a:spcBef>
                <a:spcPct val="5000"/>
              </a:spcBef>
            </a:pPr>
            <a:r>
              <a:rPr lang="en-US" sz="2000" dirty="0" smtClean="0"/>
              <a:t>Pass particle and energy fluxes </a:t>
            </a:r>
            <a:r>
              <a:rPr lang="en-US" sz="2000" dirty="0" smtClean="0"/>
              <a:t>from the </a:t>
            </a:r>
            <a:r>
              <a:rPr lang="en-US" sz="2000" dirty="0" smtClean="0"/>
              <a:t>core to edge</a:t>
            </a:r>
          </a:p>
          <a:p>
            <a:pPr lvl="1">
              <a:lnSpc>
                <a:spcPct val="85000"/>
              </a:lnSpc>
              <a:spcBef>
                <a:spcPct val="5000"/>
              </a:spcBef>
            </a:pPr>
            <a:r>
              <a:rPr lang="en-US" sz="2000" dirty="0" smtClean="0"/>
              <a:t>Edge determines </a:t>
            </a:r>
            <a:r>
              <a:rPr lang="en-US" sz="2000" dirty="0" smtClean="0"/>
              <a:t>pedestal height (density, temperatures)</a:t>
            </a:r>
            <a:endParaRPr lang="en-US" sz="2000" dirty="0" smtClean="0"/>
          </a:p>
          <a:p>
            <a:pPr lvl="1">
              <a:lnSpc>
                <a:spcPct val="85000"/>
              </a:lnSpc>
              <a:spcBef>
                <a:spcPct val="5000"/>
              </a:spcBef>
            </a:pPr>
            <a:r>
              <a:rPr lang="en-US" sz="2000" dirty="0" smtClean="0"/>
              <a:t>Pass flux-surface averages temperature from edge to core</a:t>
            </a:r>
          </a:p>
          <a:p>
            <a:pPr lvl="1">
              <a:lnSpc>
                <a:spcPct val="85000"/>
              </a:lnSpc>
              <a:spcBef>
                <a:spcPct val="5000"/>
              </a:spcBef>
            </a:pPr>
            <a:r>
              <a:rPr lang="en-US" sz="2000" dirty="0" smtClean="0"/>
              <a:t>Overlap core-edge mesh by half-cell to get continuity</a:t>
            </a:r>
            <a:endParaRPr lang="en-US" dirty="0" smtClean="0"/>
          </a:p>
          <a:p>
            <a:r>
              <a:rPr lang="en-US" sz="2400" dirty="0" smtClean="0"/>
              <a:t>Quasi-Newton implicit</a:t>
            </a:r>
            <a:r>
              <a:rPr lang="en-US" sz="2400" dirty="0" smtClean="0"/>
              <a:t> flux-field coupling underway</a:t>
            </a:r>
          </a:p>
          <a:p>
            <a:pPr lvl="1"/>
            <a:r>
              <a:rPr lang="en-US" sz="2000" dirty="0" smtClean="0"/>
              <a:t>Johan </a:t>
            </a:r>
            <a:r>
              <a:rPr lang="en-US" sz="2000" dirty="0" err="1" smtClean="0"/>
              <a:t>Carlsson</a:t>
            </a:r>
            <a:r>
              <a:rPr lang="en-US" sz="2000" dirty="0" smtClean="0"/>
              <a:t> (Tech-X)</a:t>
            </a:r>
            <a:endParaRPr lang="en-US" sz="2000" dirty="0" smtClean="0"/>
          </a:p>
          <a:p>
            <a:pPr lvl="1"/>
            <a:r>
              <a:rPr lang="en-US" sz="2000" dirty="0" smtClean="0"/>
              <a:t>Initial experiments: achieve </a:t>
            </a:r>
            <a:r>
              <a:rPr lang="en-US" sz="2000" dirty="0" smtClean="0"/>
              <a:t>faster convergence than explicit schemes</a:t>
            </a:r>
          </a:p>
          <a:p>
            <a:r>
              <a:rPr lang="en-US" sz="2400" dirty="0" smtClean="0"/>
              <a:t>FACETS core-edge coupling inspires new support in </a:t>
            </a:r>
            <a:r>
              <a:rPr lang="en-US" sz="2400" dirty="0" err="1" smtClean="0"/>
              <a:t>PETSc</a:t>
            </a:r>
            <a:r>
              <a:rPr lang="en-US" sz="2400" dirty="0" smtClean="0"/>
              <a:t> for strong coupling between models in nonlinear solvers</a:t>
            </a:r>
            <a:endParaRPr lang="en-US" sz="2000" dirty="0" smtClean="0"/>
          </a:p>
          <a:p>
            <a:pPr lvl="1"/>
            <a:r>
              <a:rPr lang="en-US" sz="2000" dirty="0" smtClean="0"/>
              <a:t>Multi-model algebraic system specification</a:t>
            </a:r>
          </a:p>
          <a:p>
            <a:pPr lvl="1"/>
            <a:r>
              <a:rPr lang="en-US" sz="2000" dirty="0" smtClean="0"/>
              <a:t>Multi-model algebraic system solution</a:t>
            </a:r>
          </a:p>
          <a:p>
            <a:pPr lvl="1">
              <a:lnSpc>
                <a:spcPct val="85000"/>
              </a:lnSpc>
              <a:spcBef>
                <a:spcPct val="5000"/>
              </a:spcBef>
            </a:pPr>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L. C. McInnes, SIAM Conference on Parallel Processing for Scientific Computing, Feb 25, 2010</a:t>
            </a:r>
            <a:endParaRPr lang="en-US"/>
          </a:p>
        </p:txBody>
      </p:sp>
      <p:sp>
        <p:nvSpPr>
          <p:cNvPr id="5" name="Slide Number Placeholder 4"/>
          <p:cNvSpPr>
            <a:spLocks noGrp="1"/>
          </p:cNvSpPr>
          <p:nvPr>
            <p:ph type="sldNum" sz="quarter" idx="12"/>
          </p:nvPr>
        </p:nvSpPr>
        <p:spPr/>
        <p:txBody>
          <a:bodyPr/>
          <a:lstStyle/>
          <a:p>
            <a:fld id="{87034D8C-3CB4-402A-BC46-2AB14C0FE90A}"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5172" name="Picture 7" descr="density.png"/>
          <p:cNvPicPr>
            <a:picLocks noChangeAspect="1"/>
          </p:cNvPicPr>
          <p:nvPr/>
        </p:nvPicPr>
        <p:blipFill>
          <a:blip r:embed="rId3"/>
          <a:srcRect/>
          <a:stretch>
            <a:fillRect/>
          </a:stretch>
        </p:blipFill>
        <p:spPr bwMode="auto">
          <a:xfrm>
            <a:off x="228600" y="2971800"/>
            <a:ext cx="3556000" cy="2667000"/>
          </a:xfrm>
          <a:prstGeom prst="rect">
            <a:avLst/>
          </a:prstGeom>
          <a:noFill/>
          <a:ln w="9525">
            <a:noFill/>
            <a:miter lim="800000"/>
            <a:headEnd/>
            <a:tailEnd/>
          </a:ln>
        </p:spPr>
      </p:pic>
      <p:pic>
        <p:nvPicPr>
          <p:cNvPr id="135173" name="Picture 8" descr="elc_temperature.png"/>
          <p:cNvPicPr>
            <a:picLocks noChangeAspect="1"/>
          </p:cNvPicPr>
          <p:nvPr/>
        </p:nvPicPr>
        <p:blipFill>
          <a:blip r:embed="rId4"/>
          <a:srcRect/>
          <a:stretch>
            <a:fillRect/>
          </a:stretch>
        </p:blipFill>
        <p:spPr bwMode="auto">
          <a:xfrm>
            <a:off x="4013200" y="2971800"/>
            <a:ext cx="3556000" cy="2667000"/>
          </a:xfrm>
          <a:prstGeom prst="rect">
            <a:avLst/>
          </a:prstGeom>
          <a:noFill/>
          <a:ln w="9525">
            <a:noFill/>
            <a:miter lim="800000"/>
            <a:headEnd/>
            <a:tailEnd/>
          </a:ln>
        </p:spPr>
      </p:pic>
      <p:sp>
        <p:nvSpPr>
          <p:cNvPr id="19" name="Title 18"/>
          <p:cNvSpPr>
            <a:spLocks noGrp="1"/>
          </p:cNvSpPr>
          <p:nvPr>
            <p:ph type="title"/>
          </p:nvPr>
        </p:nvSpPr>
        <p:spPr/>
        <p:txBody>
          <a:bodyPr/>
          <a:lstStyle/>
          <a:p>
            <a:r>
              <a:rPr lang="en-US" dirty="0" smtClean="0"/>
              <a:t>Coupled core-edge simulations of </a:t>
            </a:r>
            <a:r>
              <a:rPr lang="en-US" dirty="0" smtClean="0"/>
              <a:t>H-Mode buildup in the DIII-D </a:t>
            </a:r>
            <a:r>
              <a:rPr lang="en-US" dirty="0" err="1" smtClean="0"/>
              <a:t>tokamak</a:t>
            </a:r>
            <a:endParaRPr lang="en-US" dirty="0"/>
          </a:p>
        </p:txBody>
      </p:sp>
      <p:sp>
        <p:nvSpPr>
          <p:cNvPr id="11" name="Content Placeholder 10"/>
          <p:cNvSpPr>
            <a:spLocks noGrp="1"/>
          </p:cNvSpPr>
          <p:nvPr>
            <p:ph idx="1"/>
          </p:nvPr>
        </p:nvSpPr>
        <p:spPr>
          <a:xfrm>
            <a:off x="533400" y="1524001"/>
            <a:ext cx="8185826" cy="990599"/>
          </a:xfrm>
        </p:spPr>
        <p:txBody>
          <a:bodyPr/>
          <a:lstStyle/>
          <a:p>
            <a:r>
              <a:rPr lang="en-US" sz="2000" dirty="0" smtClean="0"/>
              <a:t>Simulations of formation</a:t>
            </a:r>
            <a:r>
              <a:rPr lang="en-US" sz="2000" dirty="0" smtClean="0"/>
              <a:t> of </a:t>
            </a:r>
            <a:r>
              <a:rPr lang="en-US" sz="2000" dirty="0" smtClean="0"/>
              <a:t>transport barrier critical</a:t>
            </a:r>
            <a:r>
              <a:rPr lang="en-US" sz="2000" dirty="0" smtClean="0"/>
              <a:t> to </a:t>
            </a:r>
            <a:r>
              <a:rPr lang="en-US" sz="2000" dirty="0" smtClean="0"/>
              <a:t>ITER</a:t>
            </a:r>
          </a:p>
          <a:p>
            <a:r>
              <a:rPr lang="en-US" sz="2000" dirty="0" smtClean="0"/>
              <a:t>First physics problem, validated with experimental results, </a:t>
            </a:r>
            <a:r>
              <a:rPr lang="en-US" sz="2000" dirty="0" err="1" smtClean="0"/>
              <a:t>collab</a:t>
            </a:r>
            <a:r>
              <a:rPr lang="en-US" sz="2000" dirty="0" smtClean="0"/>
              <a:t> </a:t>
            </a:r>
            <a:r>
              <a:rPr lang="en-US" sz="2000" dirty="0" err="1" smtClean="0"/>
              <a:t>w</a:t>
            </a:r>
            <a:r>
              <a:rPr lang="en-US" sz="2000" dirty="0" smtClean="0"/>
              <a:t>.</a:t>
            </a:r>
            <a:r>
              <a:rPr lang="en-US" sz="2000" dirty="0" smtClean="0"/>
              <a:t> </a:t>
            </a:r>
            <a:r>
              <a:rPr lang="en-US" sz="2000" dirty="0" smtClean="0"/>
              <a:t>DIII-</a:t>
            </a:r>
            <a:r>
              <a:rPr lang="en-US" sz="2000" dirty="0" smtClean="0"/>
              <a:t>D</a:t>
            </a:r>
            <a:endParaRPr lang="en-US" sz="2000" dirty="0" smtClean="0"/>
          </a:p>
          <a:p>
            <a:endParaRPr lang="en-US" dirty="0"/>
          </a:p>
        </p:txBody>
      </p:sp>
      <p:sp>
        <p:nvSpPr>
          <p:cNvPr id="7" name="Footer Placeholder 6"/>
          <p:cNvSpPr>
            <a:spLocks noGrp="1"/>
          </p:cNvSpPr>
          <p:nvPr>
            <p:ph type="ftr" sz="quarter" idx="11"/>
          </p:nvPr>
        </p:nvSpPr>
        <p:spPr/>
        <p:txBody>
          <a:bodyPr/>
          <a:lstStyle/>
          <a:p>
            <a:r>
              <a:rPr lang="en-US" smtClean="0"/>
              <a:t>L. C. McInnes, SIAM Conference on Parallel Processing for Scientific Computing, Feb 25, 2010</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22</a:t>
            </a:fld>
            <a:endParaRPr lang="en-US"/>
          </a:p>
        </p:txBody>
      </p:sp>
      <p:grpSp>
        <p:nvGrpSpPr>
          <p:cNvPr id="46" name="Group 45"/>
          <p:cNvGrpSpPr/>
          <p:nvPr/>
        </p:nvGrpSpPr>
        <p:grpSpPr>
          <a:xfrm>
            <a:off x="7696200" y="3352800"/>
            <a:ext cx="1143000" cy="2139193"/>
            <a:chOff x="7543800" y="3575807"/>
            <a:chExt cx="1143000" cy="2139193"/>
          </a:xfrm>
        </p:grpSpPr>
        <p:pic>
          <p:nvPicPr>
            <p:cNvPr id="8" name="Picture 4"/>
            <p:cNvPicPr>
              <a:picLocks noChangeAspect="1" noChangeArrowheads="1"/>
            </p:cNvPicPr>
            <p:nvPr/>
          </p:nvPicPr>
          <p:blipFill>
            <a:blip r:embed="rId5"/>
            <a:srcRect l="13509" t="4524" r="23700" b="9338"/>
            <a:stretch>
              <a:fillRect/>
            </a:stretch>
          </p:blipFill>
          <p:spPr bwMode="auto">
            <a:xfrm>
              <a:off x="7543800" y="3575807"/>
              <a:ext cx="1143000" cy="2139193"/>
            </a:xfrm>
            <a:prstGeom prst="rect">
              <a:avLst/>
            </a:prstGeom>
            <a:noFill/>
            <a:ln w="9525">
              <a:noFill/>
              <a:round/>
              <a:headEnd/>
              <a:tailEnd/>
            </a:ln>
          </p:spPr>
        </p:pic>
        <p:cxnSp>
          <p:nvCxnSpPr>
            <p:cNvPr id="10" name="Straight Connector 9"/>
            <p:cNvCxnSpPr/>
            <p:nvPr/>
          </p:nvCxnSpPr>
          <p:spPr bwMode="auto">
            <a:xfrm>
              <a:off x="8153400" y="4570412"/>
              <a:ext cx="457200" cy="1588"/>
            </a:xfrm>
            <a:prstGeom prst="line">
              <a:avLst/>
            </a:prstGeom>
            <a:noFill/>
            <a:ln w="25400" cap="flat" cmpd="sng" algn="ctr">
              <a:solidFill>
                <a:srgbClr val="000000"/>
              </a:solidFill>
              <a:prstDash val="solid"/>
              <a:round/>
              <a:headEnd type="none" w="med" len="med"/>
              <a:tailEnd type="none" w="med" len="med"/>
            </a:ln>
            <a:effectLst/>
          </p:spPr>
        </p:cxnSp>
      </p:grpSp>
      <p:cxnSp>
        <p:nvCxnSpPr>
          <p:cNvPr id="30" name="Curved Connector 29"/>
          <p:cNvCxnSpPr/>
          <p:nvPr/>
        </p:nvCxnSpPr>
        <p:spPr bwMode="auto">
          <a:xfrm>
            <a:off x="6248400" y="5943600"/>
            <a:ext cx="914400" cy="914400"/>
          </a:xfrm>
          <a:prstGeom prst="curvedConnector3">
            <a:avLst/>
          </a:prstGeom>
          <a:noFill/>
          <a:ln w="9525" cap="flat" cmpd="sng" algn="ctr">
            <a:noFill/>
            <a:prstDash val="solid"/>
            <a:round/>
            <a:headEnd type="none" w="med" len="med"/>
            <a:tailEnd type="arrow"/>
          </a:ln>
          <a:effectLst/>
        </p:spPr>
      </p:cxnSp>
      <p:cxnSp>
        <p:nvCxnSpPr>
          <p:cNvPr id="32" name="Curved Connector 31"/>
          <p:cNvCxnSpPr/>
          <p:nvPr/>
        </p:nvCxnSpPr>
        <p:spPr bwMode="auto">
          <a:xfrm>
            <a:off x="6324600" y="5943600"/>
            <a:ext cx="914400" cy="914400"/>
          </a:xfrm>
          <a:prstGeom prst="curvedConnector3">
            <a:avLst/>
          </a:prstGeom>
          <a:noFill/>
          <a:ln w="9525" cap="flat" cmpd="sng" algn="ctr">
            <a:noFill/>
            <a:prstDash val="solid"/>
            <a:round/>
            <a:headEnd type="none" w="med" len="med"/>
            <a:tailEnd type="arrow"/>
          </a:ln>
          <a:effectLst/>
        </p:spPr>
      </p:cxnSp>
      <p:cxnSp>
        <p:nvCxnSpPr>
          <p:cNvPr id="43" name="Elbow Connector 42"/>
          <p:cNvCxnSpPr/>
          <p:nvPr/>
        </p:nvCxnSpPr>
        <p:spPr bwMode="auto">
          <a:xfrm>
            <a:off x="6400800" y="6019800"/>
            <a:ext cx="914400" cy="914400"/>
          </a:xfrm>
          <a:prstGeom prst="bentConnector3">
            <a:avLst/>
          </a:prstGeom>
          <a:noFill/>
          <a:ln w="9525" cap="flat" cmpd="sng" algn="ctr">
            <a:noFill/>
            <a:prstDash val="solid"/>
            <a:round/>
            <a:headEnd type="arrow"/>
            <a:tailEnd type="arrow"/>
          </a:ln>
          <a:effectLst/>
        </p:spPr>
      </p:cxnSp>
      <p:sp>
        <p:nvSpPr>
          <p:cNvPr id="47" name="TextBox 46"/>
          <p:cNvSpPr txBox="1"/>
          <p:nvPr/>
        </p:nvSpPr>
        <p:spPr>
          <a:xfrm>
            <a:off x="4191000" y="5635823"/>
            <a:ext cx="3276600" cy="307777"/>
          </a:xfrm>
          <a:prstGeom prst="rect">
            <a:avLst/>
          </a:prstGeom>
          <a:noFill/>
        </p:spPr>
        <p:txBody>
          <a:bodyPr wrap="square" rtlCol="0">
            <a:spAutoFit/>
          </a:bodyPr>
          <a:lstStyle/>
          <a:p>
            <a:r>
              <a:rPr lang="en-US" sz="1400" dirty="0" smtClean="0"/>
              <a:t>Time history of electron temp over 35 ms</a:t>
            </a:r>
            <a:endParaRPr lang="en-US" sz="1400" dirty="0"/>
          </a:p>
        </p:txBody>
      </p:sp>
      <p:sp>
        <p:nvSpPr>
          <p:cNvPr id="48" name="TextBox 47"/>
          <p:cNvSpPr txBox="1"/>
          <p:nvPr/>
        </p:nvSpPr>
        <p:spPr>
          <a:xfrm>
            <a:off x="609600" y="5638800"/>
            <a:ext cx="3276600" cy="307777"/>
          </a:xfrm>
          <a:prstGeom prst="rect">
            <a:avLst/>
          </a:prstGeom>
          <a:noFill/>
        </p:spPr>
        <p:txBody>
          <a:bodyPr wrap="square" rtlCol="0">
            <a:spAutoFit/>
          </a:bodyPr>
          <a:lstStyle/>
          <a:p>
            <a:r>
              <a:rPr lang="en-US" sz="1400" dirty="0" smtClean="0"/>
              <a:t>Time history of density over 35 ms</a:t>
            </a:r>
            <a:endParaRPr lang="en-US" sz="1400" dirty="0"/>
          </a:p>
        </p:txBody>
      </p:sp>
      <p:sp>
        <p:nvSpPr>
          <p:cNvPr id="49" name="TextBox 48"/>
          <p:cNvSpPr txBox="1"/>
          <p:nvPr/>
        </p:nvSpPr>
        <p:spPr>
          <a:xfrm>
            <a:off x="7543801" y="2677180"/>
            <a:ext cx="1524000" cy="584776"/>
          </a:xfrm>
          <a:prstGeom prst="rect">
            <a:avLst/>
          </a:prstGeom>
          <a:noFill/>
        </p:spPr>
        <p:txBody>
          <a:bodyPr wrap="square" rtlCol="0">
            <a:spAutoFit/>
          </a:bodyPr>
          <a:lstStyle/>
          <a:p>
            <a:r>
              <a:rPr lang="en-US" sz="1600" dirty="0" smtClean="0"/>
              <a:t>Outboard mid-plane radius</a:t>
            </a:r>
            <a:endParaRPr lang="en-US" sz="1600" dirty="0"/>
          </a:p>
        </p:txBody>
      </p:sp>
      <p:cxnSp>
        <p:nvCxnSpPr>
          <p:cNvPr id="51" name="Straight Arrow Connector 50"/>
          <p:cNvCxnSpPr/>
          <p:nvPr/>
        </p:nvCxnSpPr>
        <p:spPr bwMode="auto">
          <a:xfrm rot="5400000">
            <a:off x="8000206" y="3733800"/>
            <a:ext cx="1067594" cy="794"/>
          </a:xfrm>
          <a:prstGeom prst="straightConnector1">
            <a:avLst/>
          </a:prstGeom>
          <a:noFill/>
          <a:ln w="9525" cap="flat" cmpd="sng" algn="ctr">
            <a:solidFill>
              <a:srgbClr val="000000"/>
            </a:solidFill>
            <a:prstDash val="solid"/>
            <a:round/>
            <a:headEnd type="none" w="med" len="med"/>
            <a:tailEnd type="arrow"/>
          </a:ln>
          <a:effectLst/>
        </p:spPr>
      </p:cxnSp>
      <p:sp>
        <p:nvSpPr>
          <p:cNvPr id="56" name="Right Brace 55"/>
          <p:cNvSpPr/>
          <p:nvPr/>
        </p:nvSpPr>
        <p:spPr bwMode="auto">
          <a:xfrm rot="16200000" flipV="1">
            <a:off x="1600200" y="1905001"/>
            <a:ext cx="304800" cy="2133600"/>
          </a:xfrm>
          <a:prstGeom prst="rightBrace">
            <a:avLst>
              <a:gd name="adj1" fmla="val 17391"/>
              <a:gd name="adj2" fmla="val 5164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58" name="TextBox 57"/>
          <p:cNvSpPr txBox="1"/>
          <p:nvPr/>
        </p:nvSpPr>
        <p:spPr>
          <a:xfrm>
            <a:off x="1447800" y="2438400"/>
            <a:ext cx="594371" cy="369332"/>
          </a:xfrm>
          <a:prstGeom prst="rect">
            <a:avLst/>
          </a:prstGeom>
          <a:noFill/>
        </p:spPr>
        <p:txBody>
          <a:bodyPr wrap="none" rtlCol="0">
            <a:spAutoFit/>
          </a:bodyPr>
          <a:lstStyle/>
          <a:p>
            <a:r>
              <a:rPr lang="en-US" dirty="0" smtClean="0"/>
              <a:t>core</a:t>
            </a:r>
            <a:endParaRPr lang="en-US" dirty="0"/>
          </a:p>
        </p:txBody>
      </p:sp>
      <p:sp>
        <p:nvSpPr>
          <p:cNvPr id="59" name="Right Brace 58"/>
          <p:cNvSpPr/>
          <p:nvPr/>
        </p:nvSpPr>
        <p:spPr bwMode="auto">
          <a:xfrm rot="16200000" flipV="1">
            <a:off x="2971799" y="2667001"/>
            <a:ext cx="304801" cy="609600"/>
          </a:xfrm>
          <a:prstGeom prst="rightBrace">
            <a:avLst>
              <a:gd name="adj1" fmla="val 17391"/>
              <a:gd name="adj2" fmla="val 5164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61" name="TextBox 60"/>
          <p:cNvSpPr txBox="1"/>
          <p:nvPr/>
        </p:nvSpPr>
        <p:spPr>
          <a:xfrm>
            <a:off x="2834629" y="2438400"/>
            <a:ext cx="746771" cy="369332"/>
          </a:xfrm>
          <a:prstGeom prst="rect">
            <a:avLst/>
          </a:prstGeom>
          <a:noFill/>
        </p:spPr>
        <p:txBody>
          <a:bodyPr wrap="square" rtlCol="0">
            <a:spAutoFit/>
          </a:bodyPr>
          <a:lstStyle/>
          <a:p>
            <a:r>
              <a:rPr lang="en-US" dirty="0" smtClean="0"/>
              <a:t>edge</a:t>
            </a:r>
            <a:endParaRPr lang="en-US" dirty="0"/>
          </a:p>
        </p:txBody>
      </p:sp>
      <p:cxnSp>
        <p:nvCxnSpPr>
          <p:cNvPr id="63" name="Straight Arrow Connector 62"/>
          <p:cNvCxnSpPr/>
          <p:nvPr/>
        </p:nvCxnSpPr>
        <p:spPr bwMode="auto">
          <a:xfrm flipV="1">
            <a:off x="3048000" y="2743200"/>
            <a:ext cx="762000" cy="609600"/>
          </a:xfrm>
          <a:prstGeom prst="straightConnector1">
            <a:avLst/>
          </a:prstGeom>
          <a:noFill/>
          <a:ln w="9525" cap="flat" cmpd="sng" algn="ctr">
            <a:solidFill>
              <a:schemeClr val="tx1"/>
            </a:solidFill>
            <a:prstDash val="solid"/>
            <a:round/>
            <a:headEnd type="arrow" w="med" len="med"/>
            <a:tailEnd type="none"/>
          </a:ln>
          <a:effectLst/>
        </p:spPr>
      </p:cxnSp>
      <p:sp>
        <p:nvSpPr>
          <p:cNvPr id="64" name="TextBox 63"/>
          <p:cNvSpPr txBox="1"/>
          <p:nvPr/>
        </p:nvSpPr>
        <p:spPr>
          <a:xfrm>
            <a:off x="3733800" y="2514600"/>
            <a:ext cx="1447800" cy="369332"/>
          </a:xfrm>
          <a:prstGeom prst="rect">
            <a:avLst/>
          </a:prstGeom>
          <a:noFill/>
        </p:spPr>
        <p:txBody>
          <a:bodyPr wrap="square" rtlCol="0">
            <a:spAutoFit/>
          </a:bodyPr>
          <a:lstStyle/>
          <a:p>
            <a:r>
              <a:rPr lang="en-US" dirty="0" err="1" smtClean="0"/>
              <a:t>separatrix</a:t>
            </a:r>
            <a:endParaRPr lang="en-US" dirty="0"/>
          </a:p>
        </p:txBody>
      </p:sp>
      <p:cxnSp>
        <p:nvCxnSpPr>
          <p:cNvPr id="66" name="Straight Arrow Connector 65"/>
          <p:cNvCxnSpPr/>
          <p:nvPr/>
        </p:nvCxnSpPr>
        <p:spPr bwMode="auto">
          <a:xfrm rot="16200000" flipV="1">
            <a:off x="7733507" y="5371307"/>
            <a:ext cx="533399" cy="1588"/>
          </a:xfrm>
          <a:prstGeom prst="straightConnector1">
            <a:avLst/>
          </a:prstGeom>
          <a:noFill/>
          <a:ln w="9525" cap="flat" cmpd="sng" algn="ctr">
            <a:solidFill>
              <a:srgbClr val="000000"/>
            </a:solidFill>
            <a:prstDash val="solid"/>
            <a:round/>
            <a:headEnd type="none" w="med" len="med"/>
            <a:tailEnd type="arrow"/>
          </a:ln>
          <a:effectLst/>
        </p:spPr>
      </p:cxnSp>
      <p:sp>
        <p:nvSpPr>
          <p:cNvPr id="67" name="TextBox 66"/>
          <p:cNvSpPr txBox="1"/>
          <p:nvPr/>
        </p:nvSpPr>
        <p:spPr>
          <a:xfrm>
            <a:off x="7772400" y="5562600"/>
            <a:ext cx="1066800" cy="338554"/>
          </a:xfrm>
          <a:prstGeom prst="rect">
            <a:avLst/>
          </a:prstGeom>
          <a:noFill/>
        </p:spPr>
        <p:txBody>
          <a:bodyPr wrap="square" rtlCol="0">
            <a:spAutoFit/>
          </a:bodyPr>
          <a:lstStyle/>
          <a:p>
            <a:r>
              <a:rPr lang="en-US" sz="1600" dirty="0" err="1" smtClean="0"/>
              <a:t>separatrix</a:t>
            </a:r>
            <a:endParaRPr 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sz="3200" dirty="0" smtClean="0"/>
              <a:t>Summary</a:t>
            </a:r>
          </a:p>
        </p:txBody>
      </p:sp>
      <p:sp>
        <p:nvSpPr>
          <p:cNvPr id="140291" name="Content Placeholder 2"/>
          <p:cNvSpPr>
            <a:spLocks noGrp="1"/>
          </p:cNvSpPr>
          <p:nvPr>
            <p:ph idx="1"/>
          </p:nvPr>
        </p:nvSpPr>
        <p:spPr>
          <a:xfrm>
            <a:off x="381000" y="1143000"/>
            <a:ext cx="8458200" cy="5105400"/>
          </a:xfrm>
        </p:spPr>
        <p:txBody>
          <a:bodyPr/>
          <a:lstStyle/>
          <a:p>
            <a:r>
              <a:rPr lang="en-US" sz="2400" dirty="0" smtClean="0"/>
              <a:t>FACETS has developed a framework for tight </a:t>
            </a:r>
            <a:r>
              <a:rPr lang="en-US" sz="2400" dirty="0" smtClean="0"/>
              <a:t>coupling</a:t>
            </a:r>
          </a:p>
          <a:p>
            <a:pPr lvl="1"/>
            <a:r>
              <a:rPr lang="en-US" sz="2000" dirty="0" err="1" smtClean="0"/>
              <a:t>Hierarchial</a:t>
            </a:r>
            <a:r>
              <a:rPr lang="en-US" sz="2000" dirty="0" smtClean="0"/>
              <a:t> construction of components</a:t>
            </a:r>
          </a:p>
          <a:p>
            <a:pPr lvl="1"/>
            <a:r>
              <a:rPr lang="en-US" sz="2000" dirty="0" smtClean="0"/>
              <a:t>Run-time </a:t>
            </a:r>
            <a:r>
              <a:rPr lang="en-US" sz="2000" dirty="0" smtClean="0"/>
              <a:t>flexibility</a:t>
            </a:r>
          </a:p>
          <a:p>
            <a:pPr lvl="1"/>
            <a:r>
              <a:rPr lang="en-US" sz="2000" dirty="0" smtClean="0"/>
              <a:t>Emphasis on supporting high performance computing environments</a:t>
            </a:r>
          </a:p>
          <a:p>
            <a:pPr lvl="1"/>
            <a:r>
              <a:rPr lang="en-US" sz="2000" dirty="0" smtClean="0"/>
              <a:t>Well-</a:t>
            </a:r>
            <a:r>
              <a:rPr lang="en-US" sz="2000" dirty="0" smtClean="0"/>
              <a:t>defined component interfaces</a:t>
            </a:r>
          </a:p>
          <a:p>
            <a:pPr lvl="1"/>
            <a:r>
              <a:rPr lang="en-US" sz="2000" dirty="0" smtClean="0"/>
              <a:t>Re-using existing fusion components</a:t>
            </a:r>
          </a:p>
          <a:p>
            <a:pPr lvl="1"/>
            <a:r>
              <a:rPr lang="en-US" sz="2000" dirty="0" smtClean="0"/>
              <a:t>Lightweight superstructure, minimal </a:t>
            </a:r>
            <a:r>
              <a:rPr lang="en-US" sz="2000" dirty="0" smtClean="0"/>
              <a:t>infrastructure</a:t>
            </a:r>
          </a:p>
          <a:p>
            <a:r>
              <a:rPr lang="en-US" sz="2400" dirty="0" smtClean="0"/>
              <a:t>Started </a:t>
            </a:r>
            <a:r>
              <a:rPr lang="en-US" sz="2400" dirty="0" smtClean="0"/>
              <a:t>validation of DIII-D simulations using core-edge </a:t>
            </a:r>
            <a:r>
              <a:rPr lang="en-US" sz="2400" dirty="0" smtClean="0"/>
              <a:t>coupling</a:t>
            </a:r>
          </a:p>
          <a:p>
            <a:r>
              <a:rPr lang="en-US" sz="2400" dirty="0" smtClean="0"/>
              <a:t>Work underway in implicit coupling + stability analysis</a:t>
            </a:r>
            <a:endParaRPr lang="en-US" sz="2400" dirty="0" smtClean="0"/>
          </a:p>
          <a:p>
            <a:pPr lvl="0">
              <a:buSzPct val="135000"/>
              <a:defRPr/>
            </a:pPr>
            <a:r>
              <a:rPr lang="en-US" sz="2000" dirty="0" smtClean="0"/>
              <a:t>See also MS50, Friday, Feb 26, 10:50-11:15:  John Cary:  </a:t>
            </a:r>
            <a:r>
              <a:rPr lang="en-US" sz="2000" i="1" dirty="0" smtClean="0"/>
              <a:t>Addressing Software Complexity in a </a:t>
            </a:r>
            <a:r>
              <a:rPr lang="en-US" sz="2000" i="1" dirty="0" err="1" smtClean="0"/>
              <a:t>Multiphysics</a:t>
            </a:r>
            <a:r>
              <a:rPr lang="en-US" sz="2000" i="1" dirty="0" smtClean="0"/>
              <a:t> Parallel Application: Coupled Core-Edge-Wall Fusion </a:t>
            </a:r>
            <a:r>
              <a:rPr lang="en-US" sz="2000" i="1" dirty="0" err="1" smtClean="0"/>
              <a:t>SImulations</a:t>
            </a:r>
            <a:endParaRPr lang="en-US" sz="2000" i="1" dirty="0" smtClean="0"/>
          </a:p>
          <a:p>
            <a:pPr lvl="0">
              <a:defRPr/>
            </a:pPr>
            <a:endParaRPr lang="en-US" i="1" dirty="0" smtClean="0"/>
          </a:p>
          <a:p>
            <a:pPr lvl="1"/>
            <a:endParaRPr lang="en-US" sz="20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L. C. McInnes, SIAM Conference on Parallel Processing for Scientific Computing, Feb 25, 2010</a:t>
            </a:r>
            <a:endParaRPr lang="en-US"/>
          </a:p>
        </p:txBody>
      </p:sp>
      <p:sp>
        <p:nvSpPr>
          <p:cNvPr id="5" name="Slide Number Placeholder 4"/>
          <p:cNvSpPr>
            <a:spLocks noGrp="1"/>
          </p:cNvSpPr>
          <p:nvPr>
            <p:ph type="sldNum" sz="quarter" idx="12"/>
          </p:nvPr>
        </p:nvSpPr>
        <p:spPr/>
        <p:txBody>
          <a:bodyPr/>
          <a:lstStyle/>
          <a:p>
            <a:fld id="{87034D8C-3CB4-402A-BC46-2AB14C0FE90A}"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Line 2"/>
          <p:cNvSpPr>
            <a:spLocks noChangeShapeType="1"/>
          </p:cNvSpPr>
          <p:nvPr/>
        </p:nvSpPr>
        <p:spPr bwMode="auto">
          <a:xfrm flipH="1">
            <a:off x="6283325" y="2819400"/>
            <a:ext cx="0" cy="209550"/>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131075" name="Line 3"/>
          <p:cNvSpPr>
            <a:spLocks noChangeShapeType="1"/>
          </p:cNvSpPr>
          <p:nvPr/>
        </p:nvSpPr>
        <p:spPr bwMode="auto">
          <a:xfrm>
            <a:off x="6283325" y="1974850"/>
            <a:ext cx="0" cy="254000"/>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131076" name="Line 4"/>
          <p:cNvSpPr>
            <a:spLocks noChangeShapeType="1"/>
          </p:cNvSpPr>
          <p:nvPr/>
        </p:nvSpPr>
        <p:spPr bwMode="auto">
          <a:xfrm flipV="1">
            <a:off x="2847975" y="1600201"/>
            <a:ext cx="2943225" cy="379412"/>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131077" name="Line 5"/>
          <p:cNvSpPr>
            <a:spLocks noChangeShapeType="1"/>
          </p:cNvSpPr>
          <p:nvPr/>
        </p:nvSpPr>
        <p:spPr bwMode="auto">
          <a:xfrm flipV="1">
            <a:off x="3262312" y="2743200"/>
            <a:ext cx="2300287" cy="3027362"/>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131078" name="Rectangle 6"/>
          <p:cNvSpPr>
            <a:spLocks noGrp="1" noChangeArrowheads="1"/>
          </p:cNvSpPr>
          <p:nvPr>
            <p:ph type="title"/>
          </p:nvPr>
        </p:nvSpPr>
        <p:spPr>
          <a:xfrm>
            <a:off x="228600" y="153987"/>
            <a:ext cx="8001000" cy="608013"/>
          </a:xfrm>
          <a:noFill/>
        </p:spPr>
        <p:txBody>
          <a:bodyPr/>
          <a:lstStyle/>
          <a:p>
            <a:r>
              <a:rPr lang="en-US" dirty="0" smtClean="0"/>
              <a:t>Core-Edge Workflow in FACETS</a:t>
            </a:r>
          </a:p>
        </p:txBody>
      </p:sp>
      <p:sp>
        <p:nvSpPr>
          <p:cNvPr id="131079" name="Text Box 7"/>
          <p:cNvSpPr txBox="1">
            <a:spLocks noChangeArrowheads="1"/>
          </p:cNvSpPr>
          <p:nvPr/>
        </p:nvSpPr>
        <p:spPr bwMode="auto">
          <a:xfrm>
            <a:off x="363538" y="1266825"/>
            <a:ext cx="1068387" cy="361950"/>
          </a:xfrm>
          <a:prstGeom prst="rect">
            <a:avLst/>
          </a:prstGeom>
          <a:noFill/>
          <a:ln w="9525">
            <a:solidFill>
              <a:srgbClr val="000000"/>
            </a:solidFill>
            <a:miter lim="800000"/>
            <a:headEnd/>
            <a:tailEnd/>
          </a:ln>
        </p:spPr>
        <p:txBody>
          <a:bodyPr wrap="none" lIns="45720" rIns="45720">
            <a:prstTxWarp prst="textNoShape">
              <a:avLst/>
            </a:prstTxWarp>
            <a:spAutoFit/>
          </a:bodyPr>
          <a:lstStyle/>
          <a:p>
            <a:pPr>
              <a:lnSpc>
                <a:spcPct val="85000"/>
              </a:lnSpc>
              <a:spcBef>
                <a:spcPct val="5000"/>
              </a:spcBef>
              <a:buFont typeface="Arial" charset="0"/>
              <a:buNone/>
            </a:pPr>
            <a:r>
              <a:rPr lang="en-US" sz="2000">
                <a:solidFill>
                  <a:srgbClr val="000000"/>
                </a:solidFill>
              </a:rPr>
              <a:t>a/g eqdsk</a:t>
            </a:r>
          </a:p>
        </p:txBody>
      </p:sp>
      <p:sp>
        <p:nvSpPr>
          <p:cNvPr id="131080" name="Oval 8"/>
          <p:cNvSpPr>
            <a:spLocks noChangeArrowheads="1"/>
          </p:cNvSpPr>
          <p:nvPr/>
        </p:nvSpPr>
        <p:spPr bwMode="auto">
          <a:xfrm>
            <a:off x="1152525" y="1763712"/>
            <a:ext cx="1676400" cy="457200"/>
          </a:xfrm>
          <a:prstGeom prst="ellipse">
            <a:avLst/>
          </a:prstGeom>
          <a:noFill/>
          <a:ln w="28575">
            <a:solidFill>
              <a:srgbClr val="FF0000"/>
            </a:solidFill>
            <a:round/>
            <a:headEnd/>
            <a:tailEnd/>
          </a:ln>
        </p:spPr>
        <p:txBody>
          <a:bodyPr wrap="none" anchor="ctr">
            <a:prstTxWarp prst="textNoShape">
              <a:avLst/>
            </a:prstTxWarp>
          </a:bodyPr>
          <a:lstStyle/>
          <a:p>
            <a:pPr algn="ctr">
              <a:lnSpc>
                <a:spcPct val="85000"/>
              </a:lnSpc>
              <a:spcBef>
                <a:spcPct val="5000"/>
              </a:spcBef>
              <a:buFont typeface="Arial" charset="0"/>
              <a:buNone/>
            </a:pPr>
            <a:r>
              <a:rPr lang="en-US" sz="2000">
                <a:solidFill>
                  <a:srgbClr val="FF0000"/>
                </a:solidFill>
              </a:rPr>
              <a:t>fluxgrid</a:t>
            </a:r>
            <a:endParaRPr lang="en-US" sz="2000"/>
          </a:p>
        </p:txBody>
      </p:sp>
      <p:sp>
        <p:nvSpPr>
          <p:cNvPr id="131081" name="Text Box 9"/>
          <p:cNvSpPr txBox="1">
            <a:spLocks noChangeArrowheads="1"/>
          </p:cNvSpPr>
          <p:nvPr/>
        </p:nvSpPr>
        <p:spPr bwMode="auto">
          <a:xfrm>
            <a:off x="2292350" y="1274762"/>
            <a:ext cx="1936750" cy="360363"/>
          </a:xfrm>
          <a:prstGeom prst="rect">
            <a:avLst/>
          </a:prstGeom>
          <a:noFill/>
          <a:ln w="9525">
            <a:solidFill>
              <a:srgbClr val="00C100"/>
            </a:solidFill>
            <a:miter lim="800000"/>
            <a:headEnd/>
            <a:tailEnd/>
          </a:ln>
        </p:spPr>
        <p:txBody>
          <a:bodyPr wrap="none" lIns="45720" rIns="45720">
            <a:prstTxWarp prst="textNoShape">
              <a:avLst/>
            </a:prstTxWarp>
            <a:spAutoFit/>
          </a:bodyPr>
          <a:lstStyle/>
          <a:p>
            <a:pPr>
              <a:lnSpc>
                <a:spcPct val="85000"/>
              </a:lnSpc>
              <a:spcBef>
                <a:spcPct val="5000"/>
              </a:spcBef>
              <a:buFont typeface="Arial" charset="0"/>
              <a:buNone/>
            </a:pPr>
            <a:r>
              <a:rPr lang="en-US" sz="2000">
                <a:solidFill>
                  <a:srgbClr val="00C100"/>
                </a:solidFill>
              </a:rPr>
              <a:t>fluxgrid input file</a:t>
            </a:r>
          </a:p>
        </p:txBody>
      </p:sp>
      <p:sp>
        <p:nvSpPr>
          <p:cNvPr id="131082" name="Line 10"/>
          <p:cNvSpPr>
            <a:spLocks noChangeShapeType="1"/>
          </p:cNvSpPr>
          <p:nvPr/>
        </p:nvSpPr>
        <p:spPr bwMode="auto">
          <a:xfrm flipH="1">
            <a:off x="2701925" y="1643062"/>
            <a:ext cx="190500" cy="215900"/>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131083" name="Line 11"/>
          <p:cNvSpPr>
            <a:spLocks noChangeShapeType="1"/>
          </p:cNvSpPr>
          <p:nvPr/>
        </p:nvSpPr>
        <p:spPr bwMode="auto">
          <a:xfrm>
            <a:off x="1152525" y="1630362"/>
            <a:ext cx="228600" cy="190500"/>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131084" name="Oval 12"/>
          <p:cNvSpPr>
            <a:spLocks noChangeArrowheads="1"/>
          </p:cNvSpPr>
          <p:nvPr/>
        </p:nvSpPr>
        <p:spPr bwMode="auto">
          <a:xfrm>
            <a:off x="1831975" y="4735512"/>
            <a:ext cx="1676400" cy="457200"/>
          </a:xfrm>
          <a:prstGeom prst="ellipse">
            <a:avLst/>
          </a:prstGeom>
          <a:noFill/>
          <a:ln w="28575">
            <a:solidFill>
              <a:srgbClr val="FF0000"/>
            </a:solidFill>
            <a:round/>
            <a:headEnd/>
            <a:tailEnd/>
          </a:ln>
        </p:spPr>
        <p:txBody>
          <a:bodyPr wrap="none" anchor="ctr">
            <a:prstTxWarp prst="textNoShape">
              <a:avLst/>
            </a:prstTxWarp>
          </a:bodyPr>
          <a:lstStyle/>
          <a:p>
            <a:pPr algn="ctr">
              <a:lnSpc>
                <a:spcPct val="85000"/>
              </a:lnSpc>
              <a:spcBef>
                <a:spcPct val="5000"/>
              </a:spcBef>
              <a:buFont typeface="Arial" charset="0"/>
              <a:buNone/>
            </a:pPr>
            <a:r>
              <a:rPr lang="en-US" sz="2000">
                <a:solidFill>
                  <a:srgbClr val="FF0000"/>
                </a:solidFill>
              </a:rPr>
              <a:t>FACETS</a:t>
            </a:r>
            <a:endParaRPr lang="en-US" sz="2000"/>
          </a:p>
        </p:txBody>
      </p:sp>
      <p:sp>
        <p:nvSpPr>
          <p:cNvPr id="131085" name="Text Box 13"/>
          <p:cNvSpPr txBox="1">
            <a:spLocks noChangeArrowheads="1"/>
          </p:cNvSpPr>
          <p:nvPr/>
        </p:nvSpPr>
        <p:spPr bwMode="auto">
          <a:xfrm>
            <a:off x="581025" y="2420937"/>
            <a:ext cx="1230313" cy="635000"/>
          </a:xfrm>
          <a:prstGeom prst="rect">
            <a:avLst/>
          </a:prstGeom>
          <a:noFill/>
          <a:ln w="9525">
            <a:solidFill>
              <a:srgbClr val="00C100"/>
            </a:solidFill>
            <a:miter lim="800000"/>
            <a:headEnd/>
            <a:tailEnd/>
          </a:ln>
        </p:spPr>
        <p:txBody>
          <a:bodyPr wrap="none" lIns="45720" rIns="45720">
            <a:prstTxWarp prst="textNoShape">
              <a:avLst/>
            </a:prstTxWarp>
            <a:spAutoFit/>
          </a:bodyPr>
          <a:lstStyle/>
          <a:p>
            <a:pPr algn="ctr">
              <a:lnSpc>
                <a:spcPct val="85000"/>
              </a:lnSpc>
              <a:spcBef>
                <a:spcPct val="5000"/>
              </a:spcBef>
              <a:buFont typeface="Arial" charset="0"/>
              <a:buNone/>
            </a:pPr>
            <a:r>
              <a:rPr lang="en-US" sz="2000">
                <a:solidFill>
                  <a:srgbClr val="00C100"/>
                </a:solidFill>
              </a:rPr>
              <a:t>pre file</a:t>
            </a:r>
          </a:p>
          <a:p>
            <a:pPr algn="ctr">
              <a:lnSpc>
                <a:spcPct val="85000"/>
              </a:lnSpc>
              <a:spcBef>
                <a:spcPct val="5000"/>
              </a:spcBef>
              <a:buFont typeface="Arial" charset="0"/>
              <a:buNone/>
            </a:pPr>
            <a:r>
              <a:rPr lang="en-US" sz="2000">
                <a:solidFill>
                  <a:srgbClr val="00C100"/>
                </a:solidFill>
              </a:rPr>
              <a:t>fragments</a:t>
            </a:r>
          </a:p>
        </p:txBody>
      </p:sp>
      <p:sp>
        <p:nvSpPr>
          <p:cNvPr id="131086" name="Line 14"/>
          <p:cNvSpPr>
            <a:spLocks noChangeShapeType="1"/>
          </p:cNvSpPr>
          <p:nvPr/>
        </p:nvSpPr>
        <p:spPr bwMode="auto">
          <a:xfrm flipH="1">
            <a:off x="1431925" y="2220912"/>
            <a:ext cx="238125" cy="195263"/>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131087" name="Line 15"/>
          <p:cNvSpPr>
            <a:spLocks noChangeShapeType="1"/>
          </p:cNvSpPr>
          <p:nvPr/>
        </p:nvSpPr>
        <p:spPr bwMode="auto">
          <a:xfrm>
            <a:off x="2670175" y="2843212"/>
            <a:ext cx="0" cy="304800"/>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131088" name="Text Box 16"/>
          <p:cNvSpPr txBox="1">
            <a:spLocks noChangeArrowheads="1"/>
          </p:cNvSpPr>
          <p:nvPr/>
        </p:nvSpPr>
        <p:spPr bwMode="auto">
          <a:xfrm>
            <a:off x="2238375" y="2486025"/>
            <a:ext cx="863600" cy="360362"/>
          </a:xfrm>
          <a:prstGeom prst="rect">
            <a:avLst/>
          </a:prstGeom>
          <a:noFill/>
          <a:ln w="9525">
            <a:solidFill>
              <a:srgbClr val="00C100"/>
            </a:solidFill>
            <a:miter lim="800000"/>
            <a:headEnd/>
            <a:tailEnd/>
          </a:ln>
        </p:spPr>
        <p:txBody>
          <a:bodyPr wrap="none" lIns="45720" rIns="45720">
            <a:prstTxWarp prst="textNoShape">
              <a:avLst/>
            </a:prstTxWarp>
            <a:spAutoFit/>
          </a:bodyPr>
          <a:lstStyle/>
          <a:p>
            <a:pPr algn="ctr">
              <a:lnSpc>
                <a:spcPct val="85000"/>
              </a:lnSpc>
              <a:spcBef>
                <a:spcPct val="5000"/>
              </a:spcBef>
              <a:buFont typeface="Arial" charset="0"/>
              <a:buNone/>
            </a:pPr>
            <a:r>
              <a:rPr lang="en-US" sz="2000">
                <a:solidFill>
                  <a:srgbClr val="00C100"/>
                </a:solidFill>
              </a:rPr>
              <a:t>pre file</a:t>
            </a:r>
          </a:p>
        </p:txBody>
      </p:sp>
      <p:sp>
        <p:nvSpPr>
          <p:cNvPr id="131089" name="Oval 17"/>
          <p:cNvSpPr>
            <a:spLocks noChangeArrowheads="1"/>
          </p:cNvSpPr>
          <p:nvPr/>
        </p:nvSpPr>
        <p:spPr bwMode="auto">
          <a:xfrm>
            <a:off x="1831975" y="3173412"/>
            <a:ext cx="1676400" cy="457200"/>
          </a:xfrm>
          <a:prstGeom prst="ellipse">
            <a:avLst/>
          </a:prstGeom>
          <a:noFill/>
          <a:ln w="28575">
            <a:solidFill>
              <a:srgbClr val="FF0000"/>
            </a:solidFill>
            <a:round/>
            <a:headEnd/>
            <a:tailEnd/>
          </a:ln>
        </p:spPr>
        <p:txBody>
          <a:bodyPr wrap="none" anchor="ctr">
            <a:prstTxWarp prst="textNoShape">
              <a:avLst/>
            </a:prstTxWarp>
          </a:bodyPr>
          <a:lstStyle/>
          <a:p>
            <a:pPr algn="ctr">
              <a:lnSpc>
                <a:spcPct val="85000"/>
              </a:lnSpc>
              <a:spcBef>
                <a:spcPct val="5000"/>
              </a:spcBef>
              <a:buFont typeface="Arial" charset="0"/>
              <a:buNone/>
            </a:pPr>
            <a:r>
              <a:rPr lang="en-US" sz="2000">
                <a:solidFill>
                  <a:srgbClr val="FF0000"/>
                </a:solidFill>
              </a:rPr>
              <a:t>txpp</a:t>
            </a:r>
            <a:endParaRPr lang="en-US" sz="2000"/>
          </a:p>
        </p:txBody>
      </p:sp>
      <p:sp>
        <p:nvSpPr>
          <p:cNvPr id="131090" name="Line 18"/>
          <p:cNvSpPr>
            <a:spLocks noChangeShapeType="1"/>
          </p:cNvSpPr>
          <p:nvPr/>
        </p:nvSpPr>
        <p:spPr bwMode="auto">
          <a:xfrm>
            <a:off x="1743075" y="3059112"/>
            <a:ext cx="203200" cy="222250"/>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131091" name="Text Box 19"/>
          <p:cNvSpPr txBox="1">
            <a:spLocks noChangeArrowheads="1"/>
          </p:cNvSpPr>
          <p:nvPr/>
        </p:nvSpPr>
        <p:spPr bwMode="auto">
          <a:xfrm>
            <a:off x="2146300" y="3870325"/>
            <a:ext cx="1047750" cy="635000"/>
          </a:xfrm>
          <a:prstGeom prst="rect">
            <a:avLst/>
          </a:prstGeom>
          <a:noFill/>
          <a:ln w="9525">
            <a:solidFill>
              <a:srgbClr val="00C100"/>
            </a:solidFill>
            <a:miter lim="800000"/>
            <a:headEnd/>
            <a:tailEnd/>
          </a:ln>
        </p:spPr>
        <p:txBody>
          <a:bodyPr wrap="none" lIns="45720" rIns="45720">
            <a:prstTxWarp prst="textNoShape">
              <a:avLst/>
            </a:prstTxWarp>
            <a:spAutoFit/>
          </a:bodyPr>
          <a:lstStyle/>
          <a:p>
            <a:pPr algn="ctr">
              <a:lnSpc>
                <a:spcPct val="85000"/>
              </a:lnSpc>
              <a:spcBef>
                <a:spcPct val="5000"/>
              </a:spcBef>
              <a:buFont typeface="Arial" charset="0"/>
              <a:buNone/>
            </a:pPr>
            <a:r>
              <a:rPr lang="en-US" sz="2000" dirty="0">
                <a:solidFill>
                  <a:srgbClr val="00C100"/>
                </a:solidFill>
              </a:rPr>
              <a:t>main</a:t>
            </a:r>
          </a:p>
          <a:p>
            <a:pPr algn="ctr">
              <a:lnSpc>
                <a:spcPct val="85000"/>
              </a:lnSpc>
              <a:spcBef>
                <a:spcPct val="5000"/>
              </a:spcBef>
              <a:buFont typeface="Arial" charset="0"/>
              <a:buNone/>
            </a:pPr>
            <a:r>
              <a:rPr lang="en-US" sz="2000" dirty="0">
                <a:solidFill>
                  <a:srgbClr val="00C100"/>
                </a:solidFill>
              </a:rPr>
              <a:t>input file</a:t>
            </a:r>
          </a:p>
        </p:txBody>
      </p:sp>
      <p:sp>
        <p:nvSpPr>
          <p:cNvPr id="131092" name="Line 20"/>
          <p:cNvSpPr>
            <a:spLocks noChangeShapeType="1"/>
          </p:cNvSpPr>
          <p:nvPr/>
        </p:nvSpPr>
        <p:spPr bwMode="auto">
          <a:xfrm flipH="1">
            <a:off x="2670175" y="3636962"/>
            <a:ext cx="0" cy="228600"/>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131093" name="Line 21"/>
          <p:cNvSpPr>
            <a:spLocks noChangeShapeType="1"/>
          </p:cNvSpPr>
          <p:nvPr/>
        </p:nvSpPr>
        <p:spPr bwMode="auto">
          <a:xfrm>
            <a:off x="1685925" y="4527550"/>
            <a:ext cx="234950" cy="309562"/>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131094" name="Text Box 22"/>
          <p:cNvSpPr txBox="1">
            <a:spLocks noChangeArrowheads="1"/>
          </p:cNvSpPr>
          <p:nvPr/>
        </p:nvSpPr>
        <p:spPr bwMode="auto">
          <a:xfrm>
            <a:off x="469900" y="3871912"/>
            <a:ext cx="1374775" cy="650875"/>
          </a:xfrm>
          <a:prstGeom prst="rect">
            <a:avLst/>
          </a:prstGeom>
          <a:noFill/>
          <a:ln w="25400">
            <a:solidFill>
              <a:srgbClr val="00C100"/>
            </a:solidFill>
            <a:miter lim="800000"/>
            <a:headEnd/>
            <a:tailEnd/>
          </a:ln>
        </p:spPr>
        <p:txBody>
          <a:bodyPr wrap="none" lIns="45720" rIns="45720">
            <a:prstTxWarp prst="textNoShape">
              <a:avLst/>
            </a:prstTxWarp>
            <a:spAutoFit/>
          </a:bodyPr>
          <a:lstStyle/>
          <a:p>
            <a:pPr algn="ctr">
              <a:lnSpc>
                <a:spcPct val="85000"/>
              </a:lnSpc>
              <a:spcBef>
                <a:spcPct val="5000"/>
              </a:spcBef>
              <a:buFont typeface="Arial" charset="0"/>
              <a:buNone/>
            </a:pPr>
            <a:r>
              <a:rPr lang="en-US" sz="2000">
                <a:solidFill>
                  <a:srgbClr val="00C100"/>
                </a:solidFill>
              </a:rPr>
              <a:t>component</a:t>
            </a:r>
          </a:p>
          <a:p>
            <a:pPr algn="ctr">
              <a:lnSpc>
                <a:spcPct val="85000"/>
              </a:lnSpc>
              <a:spcBef>
                <a:spcPct val="5000"/>
              </a:spcBef>
              <a:buFont typeface="Arial" charset="0"/>
              <a:buNone/>
            </a:pPr>
            <a:r>
              <a:rPr lang="en-US" sz="2000">
                <a:solidFill>
                  <a:srgbClr val="00C100"/>
                </a:solidFill>
              </a:rPr>
              <a:t>def. files</a:t>
            </a:r>
          </a:p>
        </p:txBody>
      </p:sp>
      <p:sp>
        <p:nvSpPr>
          <p:cNvPr id="131095" name="Line 23"/>
          <p:cNvSpPr>
            <a:spLocks noChangeShapeType="1"/>
          </p:cNvSpPr>
          <p:nvPr/>
        </p:nvSpPr>
        <p:spPr bwMode="auto">
          <a:xfrm flipH="1">
            <a:off x="2670175" y="4500562"/>
            <a:ext cx="0" cy="241300"/>
          </a:xfrm>
          <a:prstGeom prst="line">
            <a:avLst/>
          </a:prstGeom>
          <a:noFill/>
          <a:ln w="25400">
            <a:solidFill>
              <a:srgbClr val="000000"/>
            </a:solidFill>
            <a:round/>
            <a:headEnd/>
            <a:tailEnd type="triangle" w="med" len="med"/>
          </a:ln>
        </p:spPr>
        <p:txBody>
          <a:bodyPr wrap="none" anchor="ctr">
            <a:prstTxWarp prst="textNoShape">
              <a:avLst/>
            </a:prstTxWarp>
          </a:bodyPr>
          <a:lstStyle/>
          <a:p>
            <a:pPr algn="just"/>
            <a:endParaRPr lang="en-US" dirty="0"/>
          </a:p>
        </p:txBody>
      </p:sp>
      <p:sp>
        <p:nvSpPr>
          <p:cNvPr id="252952" name="Text Box 24"/>
          <p:cNvSpPr txBox="1">
            <a:spLocks noChangeArrowheads="1"/>
          </p:cNvSpPr>
          <p:nvPr/>
        </p:nvSpPr>
        <p:spPr bwMode="auto">
          <a:xfrm>
            <a:off x="5756275" y="1295400"/>
            <a:ext cx="1039813" cy="638175"/>
          </a:xfrm>
          <a:prstGeom prst="rect">
            <a:avLst/>
          </a:prstGeom>
          <a:noFill/>
          <a:ln w="25400">
            <a:solidFill>
              <a:srgbClr val="0000FF"/>
            </a:solidFill>
            <a:miter lim="800000"/>
            <a:headEnd/>
            <a:tailEnd/>
          </a:ln>
          <a:effectLst/>
        </p:spPr>
        <p:txBody>
          <a:bodyPr wrap="none" lIns="45720" rIns="45720">
            <a:prstTxWarp prst="textNoShape">
              <a:avLst/>
            </a:prstTxWarp>
            <a:spAutoFit/>
          </a:bodyPr>
          <a:lstStyle/>
          <a:p>
            <a:pPr algn="ctr">
              <a:lnSpc>
                <a:spcPct val="85000"/>
              </a:lnSpc>
              <a:spcBef>
                <a:spcPct val="5000"/>
              </a:spcBef>
              <a:buFont typeface="Arial" pitchFamily="-107" charset="0"/>
              <a:buNone/>
              <a:defRPr/>
            </a:pPr>
            <a:r>
              <a:rPr lang="en-US" sz="2000" dirty="0">
                <a:solidFill>
                  <a:srgbClr val="0000FF"/>
                </a:solidFill>
              </a:rPr>
              <a:t>2D </a:t>
            </a:r>
            <a:r>
              <a:rPr lang="en-US" sz="2000" dirty="0" err="1">
                <a:solidFill>
                  <a:srgbClr val="0000FF"/>
                </a:solidFill>
              </a:rPr>
              <a:t>geom</a:t>
            </a:r>
            <a:endParaRPr lang="en-US" sz="2000" dirty="0">
              <a:solidFill>
                <a:srgbClr val="0000FF"/>
              </a:solidFill>
            </a:endParaRPr>
          </a:p>
          <a:p>
            <a:pPr algn="ctr">
              <a:lnSpc>
                <a:spcPct val="85000"/>
              </a:lnSpc>
              <a:spcBef>
                <a:spcPct val="5000"/>
              </a:spcBef>
              <a:buFont typeface="Arial" pitchFamily="-107" charset="0"/>
              <a:buNone/>
              <a:defRPr/>
            </a:pPr>
            <a:r>
              <a:rPr lang="en-US" sz="2000" dirty="0">
                <a:solidFill>
                  <a:srgbClr val="0000FF"/>
                </a:solidFill>
              </a:rPr>
              <a:t>file</a:t>
            </a:r>
          </a:p>
        </p:txBody>
      </p:sp>
      <p:sp>
        <p:nvSpPr>
          <p:cNvPr id="252953" name="Text Box 25"/>
          <p:cNvSpPr txBox="1">
            <a:spLocks noChangeArrowheads="1"/>
          </p:cNvSpPr>
          <p:nvPr/>
        </p:nvSpPr>
        <p:spPr bwMode="auto">
          <a:xfrm>
            <a:off x="2078236" y="5762625"/>
            <a:ext cx="1183878" cy="638636"/>
          </a:xfrm>
          <a:prstGeom prst="rect">
            <a:avLst/>
          </a:prstGeom>
          <a:noFill/>
          <a:ln w="25400">
            <a:solidFill>
              <a:srgbClr val="0000FF"/>
            </a:solidFill>
            <a:miter lim="800000"/>
            <a:headEnd/>
            <a:tailEnd/>
          </a:ln>
          <a:effectLst/>
        </p:spPr>
        <p:txBody>
          <a:bodyPr wrap="none" lIns="45720" rIns="45720">
            <a:prstTxWarp prst="textNoShape">
              <a:avLst/>
            </a:prstTxWarp>
            <a:spAutoFit/>
          </a:bodyPr>
          <a:lstStyle/>
          <a:p>
            <a:pPr algn="ctr">
              <a:lnSpc>
                <a:spcPct val="85000"/>
              </a:lnSpc>
              <a:spcBef>
                <a:spcPct val="5000"/>
              </a:spcBef>
              <a:buFont typeface="Arial" pitchFamily="-107" charset="0"/>
              <a:buNone/>
              <a:defRPr/>
            </a:pPr>
            <a:r>
              <a:rPr lang="en-US" sz="2000" dirty="0">
                <a:solidFill>
                  <a:srgbClr val="0000FF"/>
                </a:solidFill>
              </a:rPr>
              <a:t>main</a:t>
            </a:r>
          </a:p>
          <a:p>
            <a:pPr algn="ctr">
              <a:lnSpc>
                <a:spcPct val="85000"/>
              </a:lnSpc>
              <a:spcBef>
                <a:spcPct val="5000"/>
              </a:spcBef>
              <a:buFont typeface="Arial" pitchFamily="-107" charset="0"/>
              <a:buNone/>
              <a:defRPr/>
            </a:pPr>
            <a:r>
              <a:rPr lang="en-US" sz="2000" dirty="0">
                <a:solidFill>
                  <a:srgbClr val="0000FF"/>
                </a:solidFill>
              </a:rPr>
              <a:t>output file</a:t>
            </a:r>
          </a:p>
        </p:txBody>
      </p:sp>
      <p:sp>
        <p:nvSpPr>
          <p:cNvPr id="252954" name="Text Box 26"/>
          <p:cNvSpPr txBox="1">
            <a:spLocks noChangeArrowheads="1"/>
          </p:cNvSpPr>
          <p:nvPr/>
        </p:nvSpPr>
        <p:spPr bwMode="auto">
          <a:xfrm>
            <a:off x="414137" y="5453062"/>
            <a:ext cx="1289451" cy="638636"/>
          </a:xfrm>
          <a:prstGeom prst="rect">
            <a:avLst/>
          </a:prstGeom>
          <a:noFill/>
          <a:ln w="25400">
            <a:solidFill>
              <a:srgbClr val="0000FF"/>
            </a:solidFill>
            <a:miter lim="800000"/>
            <a:headEnd/>
            <a:tailEnd/>
          </a:ln>
          <a:effectLst/>
        </p:spPr>
        <p:txBody>
          <a:bodyPr wrap="none" lIns="45720" rIns="45720">
            <a:prstTxWarp prst="textNoShape">
              <a:avLst/>
            </a:prstTxWarp>
            <a:spAutoFit/>
          </a:bodyPr>
          <a:lstStyle/>
          <a:p>
            <a:pPr algn="ctr">
              <a:lnSpc>
                <a:spcPct val="85000"/>
              </a:lnSpc>
              <a:spcBef>
                <a:spcPct val="5000"/>
              </a:spcBef>
              <a:buFont typeface="Arial" pitchFamily="-107" charset="0"/>
              <a:buNone/>
              <a:defRPr/>
            </a:pPr>
            <a:r>
              <a:rPr lang="en-US" sz="2000" dirty="0">
                <a:solidFill>
                  <a:srgbClr val="0000FF"/>
                </a:solidFill>
              </a:rPr>
              <a:t>component</a:t>
            </a:r>
          </a:p>
          <a:p>
            <a:pPr algn="ctr">
              <a:lnSpc>
                <a:spcPct val="85000"/>
              </a:lnSpc>
              <a:spcBef>
                <a:spcPct val="5000"/>
              </a:spcBef>
              <a:buFont typeface="Arial" pitchFamily="-107" charset="0"/>
              <a:buNone/>
              <a:defRPr/>
            </a:pPr>
            <a:r>
              <a:rPr lang="en-US" sz="2000" dirty="0">
                <a:solidFill>
                  <a:srgbClr val="0000FF"/>
                </a:solidFill>
              </a:rPr>
              <a:t>output files</a:t>
            </a:r>
          </a:p>
        </p:txBody>
      </p:sp>
      <p:sp>
        <p:nvSpPr>
          <p:cNvPr id="131099" name="Line 27"/>
          <p:cNvSpPr>
            <a:spLocks noChangeShapeType="1"/>
          </p:cNvSpPr>
          <p:nvPr/>
        </p:nvSpPr>
        <p:spPr bwMode="auto">
          <a:xfrm flipH="1">
            <a:off x="2670175" y="5199062"/>
            <a:ext cx="0" cy="552450"/>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131100" name="Line 28"/>
          <p:cNvSpPr>
            <a:spLocks noChangeShapeType="1"/>
          </p:cNvSpPr>
          <p:nvPr/>
        </p:nvSpPr>
        <p:spPr bwMode="auto">
          <a:xfrm flipH="1">
            <a:off x="1736725" y="5148262"/>
            <a:ext cx="381000" cy="304800"/>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131101" name="Oval 29"/>
          <p:cNvSpPr>
            <a:spLocks noChangeArrowheads="1"/>
          </p:cNvSpPr>
          <p:nvPr/>
        </p:nvSpPr>
        <p:spPr bwMode="auto">
          <a:xfrm>
            <a:off x="5334000" y="2190750"/>
            <a:ext cx="1898650" cy="635000"/>
          </a:xfrm>
          <a:prstGeom prst="ellipse">
            <a:avLst/>
          </a:prstGeom>
          <a:noFill/>
          <a:ln w="28575">
            <a:solidFill>
              <a:srgbClr val="FF0000"/>
            </a:solidFill>
            <a:round/>
            <a:headEnd/>
            <a:tailEnd/>
          </a:ln>
        </p:spPr>
        <p:txBody>
          <a:bodyPr wrap="none" anchor="ctr">
            <a:prstTxWarp prst="textNoShape">
              <a:avLst/>
            </a:prstTxWarp>
          </a:bodyPr>
          <a:lstStyle/>
          <a:p>
            <a:pPr algn="ctr">
              <a:lnSpc>
                <a:spcPct val="85000"/>
              </a:lnSpc>
              <a:spcBef>
                <a:spcPct val="5000"/>
              </a:spcBef>
              <a:buFont typeface="Arial" charset="0"/>
              <a:buNone/>
            </a:pPr>
            <a:r>
              <a:rPr lang="en-US" sz="2000">
                <a:solidFill>
                  <a:srgbClr val="FF0000"/>
                </a:solidFill>
              </a:rPr>
              <a:t>core2vsh5</a:t>
            </a:r>
            <a:endParaRPr lang="en-US" sz="2000"/>
          </a:p>
        </p:txBody>
      </p:sp>
      <p:sp>
        <p:nvSpPr>
          <p:cNvPr id="131102" name="Text Box 30"/>
          <p:cNvSpPr txBox="1">
            <a:spLocks noChangeArrowheads="1"/>
          </p:cNvSpPr>
          <p:nvPr/>
        </p:nvSpPr>
        <p:spPr bwMode="auto">
          <a:xfrm>
            <a:off x="5791200" y="5047226"/>
            <a:ext cx="3048000" cy="972574"/>
          </a:xfrm>
          <a:prstGeom prst="rect">
            <a:avLst/>
          </a:prstGeom>
          <a:noFill/>
          <a:ln w="25400">
            <a:solidFill>
              <a:srgbClr val="000000"/>
            </a:solidFill>
            <a:miter lim="800000"/>
            <a:headEnd/>
            <a:tailEnd/>
          </a:ln>
        </p:spPr>
        <p:txBody>
          <a:bodyPr wrap="square" lIns="45720" rIns="45720">
            <a:prstTxWarp prst="textNoShape">
              <a:avLst/>
            </a:prstTxWarp>
            <a:spAutoFit/>
          </a:bodyPr>
          <a:lstStyle/>
          <a:p>
            <a:pPr algn="ctr">
              <a:lnSpc>
                <a:spcPct val="85000"/>
              </a:lnSpc>
              <a:spcBef>
                <a:spcPct val="5000"/>
              </a:spcBef>
              <a:buFont typeface="Arial" charset="0"/>
              <a:buNone/>
            </a:pPr>
            <a:r>
              <a:rPr lang="en-US" sz="1600" dirty="0">
                <a:solidFill>
                  <a:srgbClr val="000000"/>
                </a:solidFill>
              </a:rPr>
              <a:t>Black: Fixed form </a:t>
            </a:r>
            <a:r>
              <a:rPr lang="en-US" sz="1600" dirty="0" err="1">
                <a:solidFill>
                  <a:srgbClr val="000000"/>
                </a:solidFill>
              </a:rPr>
              <a:t>ascii</a:t>
            </a:r>
            <a:endParaRPr lang="en-US" sz="1600" dirty="0">
              <a:solidFill>
                <a:srgbClr val="000000"/>
              </a:solidFill>
            </a:endParaRPr>
          </a:p>
          <a:p>
            <a:pPr algn="ctr">
              <a:lnSpc>
                <a:spcPct val="85000"/>
              </a:lnSpc>
              <a:spcBef>
                <a:spcPct val="5000"/>
              </a:spcBef>
              <a:buFont typeface="Arial" charset="0"/>
              <a:buNone/>
            </a:pPr>
            <a:r>
              <a:rPr lang="en-US" sz="1600" dirty="0">
                <a:solidFill>
                  <a:srgbClr val="00C100"/>
                </a:solidFill>
              </a:rPr>
              <a:t>Green: free-form </a:t>
            </a:r>
            <a:r>
              <a:rPr lang="en-US" sz="1600" dirty="0" err="1">
                <a:solidFill>
                  <a:srgbClr val="00C100"/>
                </a:solidFill>
              </a:rPr>
              <a:t>ascii</a:t>
            </a:r>
            <a:endParaRPr lang="en-US" sz="1600" dirty="0"/>
          </a:p>
          <a:p>
            <a:pPr algn="ctr">
              <a:lnSpc>
                <a:spcPct val="85000"/>
              </a:lnSpc>
              <a:spcBef>
                <a:spcPct val="5000"/>
              </a:spcBef>
              <a:buFont typeface="Arial" charset="0"/>
              <a:buNone/>
            </a:pPr>
            <a:r>
              <a:rPr lang="en-US" sz="1600" dirty="0">
                <a:solidFill>
                  <a:srgbClr val="0000FF"/>
                </a:solidFill>
              </a:rPr>
              <a:t>Blue: HDF5, </a:t>
            </a:r>
            <a:r>
              <a:rPr lang="en-US" sz="1600" dirty="0" err="1">
                <a:solidFill>
                  <a:srgbClr val="0000FF"/>
                </a:solidFill>
              </a:rPr>
              <a:t>VisSchema</a:t>
            </a:r>
            <a:r>
              <a:rPr lang="en-US" sz="1600" dirty="0" smtClean="0">
                <a:solidFill>
                  <a:srgbClr val="0000FF"/>
                </a:solidFill>
              </a:rPr>
              <a:t> compliant</a:t>
            </a:r>
            <a:endParaRPr lang="en-US" sz="1600" dirty="0">
              <a:solidFill>
                <a:srgbClr val="0000FF"/>
              </a:solidFill>
            </a:endParaRPr>
          </a:p>
          <a:p>
            <a:pPr algn="ctr">
              <a:lnSpc>
                <a:spcPct val="85000"/>
              </a:lnSpc>
              <a:spcBef>
                <a:spcPct val="5000"/>
              </a:spcBef>
              <a:buFont typeface="Arial" charset="0"/>
              <a:buNone/>
            </a:pPr>
            <a:r>
              <a:rPr lang="en-US" sz="1600" dirty="0">
                <a:solidFill>
                  <a:srgbClr val="FF0000"/>
                </a:solidFill>
              </a:rPr>
              <a:t>Red: Application</a:t>
            </a:r>
            <a:endParaRPr lang="en-US" sz="1600" dirty="0">
              <a:solidFill>
                <a:schemeClr val="accent2"/>
              </a:solidFill>
            </a:endParaRPr>
          </a:p>
        </p:txBody>
      </p:sp>
      <p:sp>
        <p:nvSpPr>
          <p:cNvPr id="252959" name="Text Box 31"/>
          <p:cNvSpPr txBox="1">
            <a:spLocks noChangeArrowheads="1"/>
          </p:cNvSpPr>
          <p:nvPr/>
        </p:nvSpPr>
        <p:spPr bwMode="auto">
          <a:xfrm>
            <a:off x="5838825" y="3033713"/>
            <a:ext cx="876300" cy="638175"/>
          </a:xfrm>
          <a:prstGeom prst="rect">
            <a:avLst/>
          </a:prstGeom>
          <a:noFill/>
          <a:ln w="25400">
            <a:solidFill>
              <a:srgbClr val="0000FF"/>
            </a:solidFill>
            <a:miter lim="800000"/>
            <a:headEnd/>
            <a:tailEnd/>
          </a:ln>
          <a:effectLst/>
        </p:spPr>
        <p:txBody>
          <a:bodyPr wrap="none" lIns="45720" rIns="45720">
            <a:prstTxWarp prst="textNoShape">
              <a:avLst/>
            </a:prstTxWarp>
            <a:spAutoFit/>
          </a:bodyPr>
          <a:lstStyle/>
          <a:p>
            <a:pPr algn="ctr">
              <a:lnSpc>
                <a:spcPct val="85000"/>
              </a:lnSpc>
              <a:spcBef>
                <a:spcPct val="5000"/>
              </a:spcBef>
              <a:buFont typeface="Arial" pitchFamily="-107" charset="0"/>
              <a:buNone/>
              <a:defRPr/>
            </a:pPr>
            <a:r>
              <a:rPr lang="en-US" sz="2000" dirty="0">
                <a:solidFill>
                  <a:srgbClr val="0000FF"/>
                </a:solidFill>
              </a:rPr>
              <a:t>profiles</a:t>
            </a:r>
          </a:p>
          <a:p>
            <a:pPr algn="ctr">
              <a:lnSpc>
                <a:spcPct val="85000"/>
              </a:lnSpc>
              <a:spcBef>
                <a:spcPct val="5000"/>
              </a:spcBef>
              <a:buFont typeface="Arial" pitchFamily="-107" charset="0"/>
              <a:buNone/>
              <a:defRPr/>
            </a:pPr>
            <a:r>
              <a:rPr lang="en-US" sz="2000" dirty="0">
                <a:solidFill>
                  <a:srgbClr val="0000FF"/>
                </a:solidFill>
              </a:rPr>
              <a:t>in 2D</a:t>
            </a:r>
          </a:p>
        </p:txBody>
      </p:sp>
      <p:sp>
        <p:nvSpPr>
          <p:cNvPr id="131104" name="Oval 32"/>
          <p:cNvSpPr>
            <a:spLocks noChangeArrowheads="1"/>
          </p:cNvSpPr>
          <p:nvPr/>
        </p:nvSpPr>
        <p:spPr bwMode="auto">
          <a:xfrm>
            <a:off x="5327650" y="3943350"/>
            <a:ext cx="2051050" cy="635000"/>
          </a:xfrm>
          <a:prstGeom prst="ellipse">
            <a:avLst/>
          </a:prstGeom>
          <a:noFill/>
          <a:ln w="28575">
            <a:solidFill>
              <a:srgbClr val="FF0000"/>
            </a:solidFill>
            <a:round/>
            <a:headEnd/>
            <a:tailEnd/>
          </a:ln>
        </p:spPr>
        <p:txBody>
          <a:bodyPr wrap="none" anchor="ctr">
            <a:prstTxWarp prst="textNoShape">
              <a:avLst/>
            </a:prstTxWarp>
          </a:bodyPr>
          <a:lstStyle/>
          <a:p>
            <a:pPr algn="ctr">
              <a:lnSpc>
                <a:spcPct val="85000"/>
              </a:lnSpc>
              <a:spcBef>
                <a:spcPct val="5000"/>
              </a:spcBef>
              <a:buFont typeface="Arial" charset="0"/>
              <a:buNone/>
            </a:pPr>
            <a:r>
              <a:rPr lang="en-US" sz="2000">
                <a:solidFill>
                  <a:srgbClr val="FF0000"/>
                </a:solidFill>
              </a:rPr>
              <a:t>matplotlib, VisIt</a:t>
            </a:r>
            <a:endParaRPr lang="en-US" sz="2000"/>
          </a:p>
        </p:txBody>
      </p:sp>
      <p:sp>
        <p:nvSpPr>
          <p:cNvPr id="131105" name="Line 33"/>
          <p:cNvSpPr>
            <a:spLocks noChangeShapeType="1"/>
          </p:cNvSpPr>
          <p:nvPr/>
        </p:nvSpPr>
        <p:spPr bwMode="auto">
          <a:xfrm flipV="1">
            <a:off x="1746250" y="4495800"/>
            <a:ext cx="3892550" cy="1096962"/>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131106" name="Line 34"/>
          <p:cNvSpPr>
            <a:spLocks noChangeShapeType="1"/>
          </p:cNvSpPr>
          <p:nvPr/>
        </p:nvSpPr>
        <p:spPr bwMode="auto">
          <a:xfrm flipH="1">
            <a:off x="6276975" y="3687763"/>
            <a:ext cx="0" cy="236537"/>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pic>
        <p:nvPicPr>
          <p:cNvPr id="131107" name="Picture 35" descr="core-edge-dataAndMesh"/>
          <p:cNvPicPr>
            <a:picLocks noChangeAspect="1" noChangeArrowheads="1"/>
          </p:cNvPicPr>
          <p:nvPr/>
        </p:nvPicPr>
        <p:blipFill>
          <a:blip r:embed="rId3"/>
          <a:srcRect l="6570" t="4634" r="7495" b="10110"/>
          <a:stretch>
            <a:fillRect/>
          </a:stretch>
        </p:blipFill>
        <p:spPr bwMode="auto">
          <a:xfrm>
            <a:off x="7559675" y="1371600"/>
            <a:ext cx="1289050" cy="2209800"/>
          </a:xfrm>
          <a:prstGeom prst="rect">
            <a:avLst/>
          </a:prstGeom>
          <a:noFill/>
          <a:ln w="9525">
            <a:noFill/>
            <a:miter lim="800000"/>
            <a:headEnd/>
            <a:tailEnd/>
          </a:ln>
        </p:spPr>
      </p:pic>
      <p:sp>
        <p:nvSpPr>
          <p:cNvPr id="131108" name="Line 36"/>
          <p:cNvSpPr>
            <a:spLocks noChangeShapeType="1"/>
          </p:cNvSpPr>
          <p:nvPr/>
        </p:nvSpPr>
        <p:spPr bwMode="auto">
          <a:xfrm flipV="1">
            <a:off x="7315200" y="3962400"/>
            <a:ext cx="304800" cy="152400"/>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131111" name="Text Box 16"/>
          <p:cNvSpPr txBox="1">
            <a:spLocks noChangeArrowheads="1"/>
          </p:cNvSpPr>
          <p:nvPr/>
        </p:nvSpPr>
        <p:spPr bwMode="auto">
          <a:xfrm>
            <a:off x="3352800" y="2620962"/>
            <a:ext cx="1054100" cy="361950"/>
          </a:xfrm>
          <a:prstGeom prst="rect">
            <a:avLst/>
          </a:prstGeom>
          <a:noFill/>
          <a:ln w="9525">
            <a:solidFill>
              <a:srgbClr val="00C100"/>
            </a:solidFill>
            <a:miter lim="800000"/>
            <a:headEnd/>
            <a:tailEnd/>
          </a:ln>
        </p:spPr>
        <p:txBody>
          <a:bodyPr wrap="none" lIns="45720" rIns="45720">
            <a:prstTxWarp prst="textNoShape">
              <a:avLst/>
            </a:prstTxWarp>
            <a:spAutoFit/>
          </a:bodyPr>
          <a:lstStyle/>
          <a:p>
            <a:pPr algn="ctr">
              <a:lnSpc>
                <a:spcPct val="85000"/>
              </a:lnSpc>
              <a:spcBef>
                <a:spcPct val="5000"/>
              </a:spcBef>
              <a:buFont typeface="Arial" charset="0"/>
              <a:buNone/>
            </a:pPr>
            <a:r>
              <a:rPr lang="en-US" sz="2000">
                <a:solidFill>
                  <a:srgbClr val="00C100"/>
                </a:solidFill>
              </a:rPr>
              <a:t>“fit” files</a:t>
            </a:r>
          </a:p>
        </p:txBody>
      </p:sp>
      <p:sp>
        <p:nvSpPr>
          <p:cNvPr id="131112" name="Line 15"/>
          <p:cNvSpPr>
            <a:spLocks noChangeShapeType="1"/>
          </p:cNvSpPr>
          <p:nvPr/>
        </p:nvSpPr>
        <p:spPr bwMode="auto">
          <a:xfrm flipH="1">
            <a:off x="3276600" y="3001962"/>
            <a:ext cx="381000" cy="228600"/>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
        <p:nvSpPr>
          <p:cNvPr id="39" name="TextBox 38"/>
          <p:cNvSpPr txBox="1"/>
          <p:nvPr/>
        </p:nvSpPr>
        <p:spPr>
          <a:xfrm>
            <a:off x="1219200" y="685800"/>
            <a:ext cx="6400800" cy="461665"/>
          </a:xfrm>
          <a:prstGeom prst="rect">
            <a:avLst/>
          </a:prstGeom>
          <a:noFill/>
        </p:spPr>
        <p:txBody>
          <a:bodyPr wrap="square" rtlCol="0">
            <a:spAutoFit/>
          </a:bodyPr>
          <a:lstStyle/>
          <a:p>
            <a:r>
              <a:rPr lang="en-US" sz="2400" dirty="0" smtClean="0"/>
              <a:t>Computation</a:t>
            </a:r>
            <a:r>
              <a:rPr lang="en-US" dirty="0" smtClean="0"/>
              <a:t>			          </a:t>
            </a:r>
            <a:r>
              <a:rPr lang="en-US" sz="2400" dirty="0" smtClean="0"/>
              <a:t>Visualization</a:t>
            </a:r>
            <a:endParaRPr lang="en-US" dirty="0"/>
          </a:p>
        </p:txBody>
      </p:sp>
      <p:pic>
        <p:nvPicPr>
          <p:cNvPr id="40" name="Picture 7" descr="density.png"/>
          <p:cNvPicPr>
            <a:picLocks noChangeAspect="1"/>
          </p:cNvPicPr>
          <p:nvPr/>
        </p:nvPicPr>
        <p:blipFill>
          <a:blip r:embed="rId4"/>
          <a:srcRect/>
          <a:stretch>
            <a:fillRect/>
          </a:stretch>
        </p:blipFill>
        <p:spPr bwMode="auto">
          <a:xfrm>
            <a:off x="7645400" y="3657600"/>
            <a:ext cx="1320800" cy="990600"/>
          </a:xfrm>
          <a:prstGeom prst="rect">
            <a:avLst/>
          </a:prstGeom>
          <a:noFill/>
          <a:ln w="9525">
            <a:noFill/>
            <a:miter lim="800000"/>
            <a:headEnd/>
            <a:tailEnd/>
          </a:ln>
        </p:spPr>
      </p:pic>
      <p:sp>
        <p:nvSpPr>
          <p:cNvPr id="41" name="Line 36"/>
          <p:cNvSpPr>
            <a:spLocks noChangeShapeType="1"/>
          </p:cNvSpPr>
          <p:nvPr/>
        </p:nvSpPr>
        <p:spPr bwMode="auto">
          <a:xfrm flipV="1">
            <a:off x="7010400" y="2895600"/>
            <a:ext cx="685800" cy="1066800"/>
          </a:xfrm>
          <a:prstGeom prst="line">
            <a:avLst/>
          </a:prstGeom>
          <a:noFill/>
          <a:ln w="25400">
            <a:solidFill>
              <a:srgbClr val="000000"/>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Magnetic</a:t>
            </a:r>
            <a:r>
              <a:rPr lang="en-US" sz="2800" dirty="0" smtClean="0"/>
              <a:t> </a:t>
            </a:r>
            <a:r>
              <a:rPr lang="en-US" sz="2800" dirty="0" smtClean="0"/>
              <a:t>f</a:t>
            </a:r>
            <a:r>
              <a:rPr lang="en-US" sz="2800" dirty="0" smtClean="0"/>
              <a:t>usion goal</a:t>
            </a:r>
            <a:r>
              <a:rPr lang="en-US" sz="2800" dirty="0" smtClean="0"/>
              <a:t>: Achieve fusion power via the confinement of hot plasmas</a:t>
            </a:r>
          </a:p>
        </p:txBody>
      </p:sp>
      <p:sp>
        <p:nvSpPr>
          <p:cNvPr id="3" name="Content Placeholder 2"/>
          <p:cNvSpPr>
            <a:spLocks noGrp="1"/>
          </p:cNvSpPr>
          <p:nvPr>
            <p:ph idx="1"/>
          </p:nvPr>
        </p:nvSpPr>
        <p:spPr>
          <a:xfrm>
            <a:off x="381000" y="1600200"/>
            <a:ext cx="4495800" cy="4525963"/>
          </a:xfrm>
        </p:spPr>
        <p:txBody>
          <a:bodyPr/>
          <a:lstStyle/>
          <a:p>
            <a:r>
              <a:rPr lang="en-US" sz="2000" dirty="0" smtClean="0"/>
              <a:t>Fusion program has long history in high-performance computing</a:t>
            </a:r>
          </a:p>
          <a:p>
            <a:r>
              <a:rPr lang="en-US" sz="2000" dirty="0" smtClean="0"/>
              <a:t>Different mathematical model created to handle range of time scales</a:t>
            </a:r>
          </a:p>
          <a:p>
            <a:r>
              <a:rPr lang="en-US" sz="2000" dirty="0" smtClean="0"/>
              <a:t>Recognized need for integration of models: Fusion Simulation Project, currently in planning stage</a:t>
            </a:r>
          </a:p>
          <a:p>
            <a:r>
              <a:rPr lang="en-US" sz="2000" dirty="0" smtClean="0"/>
              <a:t>Prototypes of integration efforts underway (</a:t>
            </a:r>
            <a:r>
              <a:rPr lang="en-US" sz="2000" dirty="0" err="1" smtClean="0"/>
              <a:t>protoFSPs</a:t>
            </a:r>
            <a:r>
              <a:rPr lang="en-US" sz="2000" dirty="0" smtClean="0"/>
              <a:t>):</a:t>
            </a:r>
          </a:p>
          <a:p>
            <a:pPr lvl="1"/>
            <a:r>
              <a:rPr lang="en-US" sz="1800" dirty="0" smtClean="0"/>
              <a:t>CPES (PI C. S. Chang, Courant)</a:t>
            </a:r>
          </a:p>
          <a:p>
            <a:pPr lvl="1"/>
            <a:r>
              <a:rPr lang="en-US" sz="1800" dirty="0" smtClean="0"/>
              <a:t>FACETS (PI J. Cary, Tech-X)</a:t>
            </a:r>
          </a:p>
          <a:p>
            <a:pPr lvl="1"/>
            <a:r>
              <a:rPr lang="en-US" sz="1800" dirty="0" smtClean="0"/>
              <a:t>SWIM (PI D. </a:t>
            </a:r>
            <a:r>
              <a:rPr lang="en-US" sz="1800" dirty="0" err="1" smtClean="0"/>
              <a:t>Batchelor</a:t>
            </a:r>
            <a:r>
              <a:rPr lang="en-US" sz="1800" dirty="0" smtClean="0"/>
              <a:t>, ORNL)</a:t>
            </a:r>
          </a:p>
          <a:p>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L. C. McInnes, SIAM Conference on Parallel Processing for Scientific Computing, Feb 25, 2010</a:t>
            </a:r>
            <a:endParaRPr lang="en-US"/>
          </a:p>
        </p:txBody>
      </p:sp>
      <p:sp>
        <p:nvSpPr>
          <p:cNvPr id="5" name="Slide Number Placeholder 4"/>
          <p:cNvSpPr>
            <a:spLocks noGrp="1"/>
          </p:cNvSpPr>
          <p:nvPr>
            <p:ph type="sldNum" sz="quarter" idx="12"/>
          </p:nvPr>
        </p:nvSpPr>
        <p:spPr/>
        <p:txBody>
          <a:bodyPr/>
          <a:lstStyle/>
          <a:p>
            <a:fld id="{87034D8C-3CB4-402A-BC46-2AB14C0FE90A}" type="slidenum">
              <a:rPr lang="en-US" smtClean="0"/>
              <a:pPr/>
              <a:t>3</a:t>
            </a:fld>
            <a:endParaRPr lang="en-US"/>
          </a:p>
        </p:txBody>
      </p:sp>
      <p:pic>
        <p:nvPicPr>
          <p:cNvPr id="11" name="Picture 10" descr="iter2.jpg"/>
          <p:cNvPicPr>
            <a:picLocks noChangeAspect="1"/>
          </p:cNvPicPr>
          <p:nvPr/>
        </p:nvPicPr>
        <p:blipFill>
          <a:blip r:embed="rId3"/>
          <a:stretch>
            <a:fillRect/>
          </a:stretch>
        </p:blipFill>
        <p:spPr>
          <a:xfrm>
            <a:off x="4876800" y="1600200"/>
            <a:ext cx="3733800" cy="3733800"/>
          </a:xfrm>
          <a:prstGeom prst="rect">
            <a:avLst/>
          </a:prstGeom>
        </p:spPr>
      </p:pic>
      <p:sp>
        <p:nvSpPr>
          <p:cNvPr id="7" name="Rectangle 6"/>
          <p:cNvSpPr/>
          <p:nvPr/>
        </p:nvSpPr>
        <p:spPr>
          <a:xfrm>
            <a:off x="5038506" y="5410200"/>
            <a:ext cx="3313728" cy="369332"/>
          </a:xfrm>
          <a:prstGeom prst="rect">
            <a:avLst/>
          </a:prstGeom>
        </p:spPr>
        <p:txBody>
          <a:bodyPr wrap="none">
            <a:spAutoFit/>
          </a:bodyPr>
          <a:lstStyle/>
          <a:p>
            <a:r>
              <a:rPr lang="en-US" b="1" dirty="0" smtClean="0"/>
              <a:t>ITER</a:t>
            </a:r>
            <a:r>
              <a:rPr lang="en-US" dirty="0" smtClean="0"/>
              <a:t>:</a:t>
            </a:r>
            <a:r>
              <a:rPr lang="en-US" dirty="0" smtClean="0"/>
              <a:t> the </a:t>
            </a:r>
            <a:r>
              <a:rPr lang="en-US" dirty="0" smtClean="0"/>
              <a:t>world's </a:t>
            </a:r>
            <a:r>
              <a:rPr lang="en-US" dirty="0" smtClean="0"/>
              <a:t>l</a:t>
            </a:r>
            <a:r>
              <a:rPr lang="en-US" dirty="0" smtClean="0"/>
              <a:t>argest </a:t>
            </a:r>
            <a:r>
              <a:rPr lang="en-US" dirty="0" err="1" smtClean="0"/>
              <a:t>t</a:t>
            </a:r>
            <a:r>
              <a:rPr lang="en-US" dirty="0" err="1" smtClean="0"/>
              <a:t>okamak</a:t>
            </a: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Title 1"/>
          <p:cNvSpPr>
            <a:spLocks noGrp="1"/>
          </p:cNvSpPr>
          <p:nvPr>
            <p:ph type="title"/>
          </p:nvPr>
        </p:nvSpPr>
        <p:spPr>
          <a:xfrm>
            <a:off x="381000" y="457200"/>
            <a:ext cx="8153400" cy="960438"/>
          </a:xfrm>
        </p:spPr>
        <p:txBody>
          <a:bodyPr/>
          <a:lstStyle/>
          <a:p>
            <a:r>
              <a:rPr lang="en-US" sz="2400" dirty="0" smtClean="0"/>
              <a:t>FACETS</a:t>
            </a:r>
            <a:r>
              <a:rPr lang="en-US" sz="2400" dirty="0" smtClean="0"/>
              <a:t> goal</a:t>
            </a:r>
            <a:r>
              <a:rPr lang="en-US" sz="2400" dirty="0" smtClean="0"/>
              <a:t>: </a:t>
            </a:r>
            <a:r>
              <a:rPr lang="en-GB" sz="2400" dirty="0" err="1" smtClean="0">
                <a:cs typeface="ＭＳ Ｐゴシック" charset="-128"/>
              </a:rPr>
              <a:t>Modeling</a:t>
            </a:r>
            <a:r>
              <a:rPr lang="en-GB" sz="2400" dirty="0" smtClean="0">
                <a:cs typeface="ＭＳ Ｐゴシック" charset="-128"/>
              </a:rPr>
              <a:t> of </a:t>
            </a:r>
            <a:r>
              <a:rPr lang="en-GB" sz="2400" dirty="0" err="1" smtClean="0">
                <a:cs typeface="ＭＳ Ｐゴシック" charset="-128"/>
              </a:rPr>
              <a:t>tokamak</a:t>
            </a:r>
            <a:r>
              <a:rPr lang="en-GB" sz="2400" dirty="0" smtClean="0">
                <a:cs typeface="ＭＳ Ｐゴシック" charset="-128"/>
              </a:rPr>
              <a:t> plasmas from core to wall, across turbulence to equilibrium time-scales</a:t>
            </a:r>
            <a:endParaRPr lang="en-US" sz="2400" dirty="0" smtClean="0"/>
          </a:p>
        </p:txBody>
      </p:sp>
      <p:sp>
        <p:nvSpPr>
          <p:cNvPr id="12" name="Content Placeholder 11"/>
          <p:cNvSpPr>
            <a:spLocks noGrp="1"/>
          </p:cNvSpPr>
          <p:nvPr>
            <p:ph idx="1"/>
          </p:nvPr>
        </p:nvSpPr>
        <p:spPr>
          <a:xfrm>
            <a:off x="3352800" y="1066800"/>
            <a:ext cx="5181600" cy="4876800"/>
          </a:xfrm>
        </p:spPr>
        <p:txBody>
          <a:bodyPr/>
          <a:lstStyle/>
          <a:p>
            <a:pPr lvl="1">
              <a:buNone/>
            </a:pPr>
            <a:endParaRPr lang="en-US" b="1" dirty="0" smtClean="0"/>
          </a:p>
          <a:p>
            <a:pPr lvl="0">
              <a:defRPr/>
            </a:pPr>
            <a:r>
              <a:rPr lang="en-US" sz="2000" i="1" dirty="0" smtClean="0">
                <a:solidFill>
                  <a:srgbClr val="FF020C"/>
                </a:solidFill>
              </a:rPr>
              <a:t>How does one contain plasmas from the material wall to the core, where temperatures are hotter than the sun?</a:t>
            </a:r>
          </a:p>
          <a:p>
            <a:pPr lvl="1">
              <a:defRPr/>
            </a:pPr>
            <a:r>
              <a:rPr lang="en-US" sz="1800" i="1" dirty="0" smtClean="0">
                <a:solidFill>
                  <a:srgbClr val="FF020C"/>
                </a:solidFill>
              </a:rPr>
              <a:t>What role do neutrals play in fueling the core plasma?</a:t>
            </a:r>
          </a:p>
          <a:p>
            <a:pPr lvl="1">
              <a:defRPr/>
            </a:pPr>
            <a:r>
              <a:rPr lang="en-US" sz="1800" i="1" dirty="0" smtClean="0">
                <a:solidFill>
                  <a:srgbClr val="FF020C"/>
                </a:solidFill>
              </a:rPr>
              <a:t>How does the core transport affect the edge transport? </a:t>
            </a:r>
          </a:p>
          <a:p>
            <a:pPr lvl="1">
              <a:defRPr/>
            </a:pPr>
            <a:r>
              <a:rPr lang="en-US" sz="1800" i="1" dirty="0" smtClean="0">
                <a:solidFill>
                  <a:srgbClr val="FF020C"/>
                </a:solidFill>
              </a:rPr>
              <a:t>What sets the conditions for obtaining high confinement mode?</a:t>
            </a:r>
          </a:p>
          <a:p>
            <a:pPr lvl="2">
              <a:defRPr/>
            </a:pPr>
            <a:endParaRPr lang="en-US" i="1" dirty="0" smtClean="0">
              <a:solidFill>
                <a:srgbClr val="FF020C"/>
              </a:solidFill>
            </a:endParaRPr>
          </a:p>
          <a:p>
            <a:r>
              <a:rPr lang="en-GB" sz="2000" dirty="0" err="1" smtClean="0">
                <a:cs typeface="ＭＳ Ｐゴシック" charset="-128"/>
              </a:rPr>
              <a:t>Modeling</a:t>
            </a:r>
            <a:r>
              <a:rPr lang="en-GB" sz="2000" dirty="0" smtClean="0">
                <a:cs typeface="ＭＳ Ｐゴシック" charset="-128"/>
              </a:rPr>
              <a:t> of ITER requires simulations on the order of 100-1000 sec</a:t>
            </a:r>
          </a:p>
          <a:p>
            <a:r>
              <a:rPr lang="en-GB" sz="2000" dirty="0" smtClean="0">
                <a:cs typeface="ＭＳ Ｐゴシック" charset="-128"/>
              </a:rPr>
              <a:t>Fundamental time scales for both core and edge are much shorter</a:t>
            </a:r>
          </a:p>
        </p:txBody>
      </p:sp>
      <p:pic>
        <p:nvPicPr>
          <p:cNvPr id="103427" name="Picture 4"/>
          <p:cNvPicPr>
            <a:picLocks noChangeAspect="1" noChangeArrowheads="1"/>
          </p:cNvPicPr>
          <p:nvPr/>
        </p:nvPicPr>
        <p:blipFill>
          <a:blip r:embed="rId2"/>
          <a:srcRect l="13509" t="4524" r="23700" b="9338"/>
          <a:stretch>
            <a:fillRect/>
          </a:stretch>
        </p:blipFill>
        <p:spPr bwMode="auto">
          <a:xfrm>
            <a:off x="798605" y="1752600"/>
            <a:ext cx="2198594" cy="41148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4CBFCE52-1B11-0A42-ADCF-DF20EB6ECD91}" type="slidenum">
              <a:rPr lang="en-US" smtClean="0"/>
              <a:pPr/>
              <a:t>5</a:t>
            </a:fld>
            <a:endParaRPr lang="en-US" smtClean="0"/>
          </a:p>
        </p:txBody>
      </p:sp>
      <p:sp>
        <p:nvSpPr>
          <p:cNvPr id="19459" name="Rectangle 2"/>
          <p:cNvSpPr>
            <a:spLocks noGrp="1" noChangeArrowheads="1"/>
          </p:cNvSpPr>
          <p:nvPr>
            <p:ph type="title"/>
          </p:nvPr>
        </p:nvSpPr>
        <p:spPr/>
        <p:txBody>
          <a:bodyPr/>
          <a:lstStyle/>
          <a:p>
            <a:r>
              <a:rPr lang="en-US" sz="2800" dirty="0"/>
              <a:t>Acknowledgements</a:t>
            </a:r>
          </a:p>
        </p:txBody>
      </p:sp>
      <p:sp>
        <p:nvSpPr>
          <p:cNvPr id="19460" name="Rectangle 3"/>
          <p:cNvSpPr>
            <a:spLocks noGrp="1" noChangeArrowheads="1"/>
          </p:cNvSpPr>
          <p:nvPr>
            <p:ph type="body" idx="1"/>
          </p:nvPr>
        </p:nvSpPr>
        <p:spPr>
          <a:xfrm>
            <a:off x="457200" y="990600"/>
            <a:ext cx="8382000" cy="5334000"/>
          </a:xfrm>
        </p:spPr>
        <p:txBody>
          <a:bodyPr/>
          <a:lstStyle/>
          <a:p>
            <a:pPr marL="342900" indent="-342900">
              <a:buFontTx/>
              <a:buNone/>
            </a:pPr>
            <a:endParaRPr lang="en-US" sz="1800" dirty="0"/>
          </a:p>
          <a:p>
            <a:pPr marL="342900" indent="-342900"/>
            <a:r>
              <a:rPr lang="en-US" sz="2000" dirty="0"/>
              <a:t>U.S. Department of Energy – Office of Science </a:t>
            </a:r>
          </a:p>
          <a:p>
            <a:pPr marL="342900" indent="-342900">
              <a:buFontTx/>
              <a:buNone/>
            </a:pPr>
            <a:r>
              <a:rPr lang="en-US" sz="2000" dirty="0"/>
              <a:t>    </a:t>
            </a:r>
            <a:r>
              <a:rPr lang="en-US" sz="2000" dirty="0" smtClean="0"/>
              <a:t>  Scientific </a:t>
            </a:r>
            <a:r>
              <a:rPr lang="en-US" sz="2000" dirty="0"/>
              <a:t>Discovery through </a:t>
            </a:r>
            <a:r>
              <a:rPr lang="en-US" sz="2000" dirty="0" smtClean="0"/>
              <a:t>Advanced                                                  Computing </a:t>
            </a:r>
            <a:r>
              <a:rPr lang="en-US" sz="2000" dirty="0"/>
              <a:t>(</a:t>
            </a:r>
            <a:r>
              <a:rPr lang="en-US" sz="2000" dirty="0" err="1"/>
              <a:t>SciDAC</a:t>
            </a:r>
            <a:r>
              <a:rPr lang="en-US" sz="2000" dirty="0" smtClean="0"/>
              <a:t>), </a:t>
            </a:r>
            <a:r>
              <a:rPr lang="en-US" sz="2000" dirty="0" smtClean="0">
                <a:hlinkClick r:id="rId3"/>
              </a:rPr>
              <a:t>www.scidac.gov</a:t>
            </a:r>
            <a:endParaRPr lang="en-US" sz="2000" dirty="0" smtClean="0"/>
          </a:p>
          <a:p>
            <a:pPr marL="342900" indent="-342900">
              <a:buFontTx/>
              <a:buNone/>
            </a:pPr>
            <a:endParaRPr lang="en-US" sz="2000" dirty="0"/>
          </a:p>
          <a:p>
            <a:pPr marL="342900" indent="-342900"/>
            <a:r>
              <a:rPr lang="en-US" sz="2000" dirty="0"/>
              <a:t>Collaboration among researchers </a:t>
            </a:r>
            <a:r>
              <a:rPr lang="en-US" sz="2000" dirty="0" smtClean="0"/>
              <a:t>in </a:t>
            </a:r>
          </a:p>
          <a:p>
            <a:pPr marL="742950" lvl="1" indent="-285750"/>
            <a:r>
              <a:rPr lang="en-US" sz="2000" dirty="0" smtClean="0"/>
              <a:t>FACETS (Framework </a:t>
            </a:r>
            <a:r>
              <a:rPr lang="en-US" sz="2000" dirty="0"/>
              <a:t>Application for Core-Edge Transport </a:t>
            </a:r>
            <a:r>
              <a:rPr lang="en-US" sz="2000" dirty="0" smtClean="0"/>
              <a:t>Simulations)</a:t>
            </a:r>
          </a:p>
          <a:p>
            <a:pPr marL="1143000" lvl="2" indent="-228600"/>
            <a:r>
              <a:rPr lang="en-US" sz="1800" dirty="0" smtClean="0">
                <a:hlinkClick r:id="rId4"/>
              </a:rPr>
              <a:t>https</a:t>
            </a:r>
            <a:r>
              <a:rPr lang="en-US" sz="1800" dirty="0">
                <a:hlinkClick r:id="rId4"/>
              </a:rPr>
              <a:t>://facets.txcorp.com/facets</a:t>
            </a:r>
            <a:endParaRPr lang="en-US" sz="1800" dirty="0" smtClean="0"/>
          </a:p>
          <a:p>
            <a:pPr marL="742950" lvl="1" indent="-285750"/>
            <a:r>
              <a:rPr lang="en-US" sz="2000" dirty="0" err="1" smtClean="0"/>
              <a:t>SciDAC</a:t>
            </a:r>
            <a:r>
              <a:rPr lang="en-US" sz="2000" dirty="0" smtClean="0"/>
              <a:t> math and CS teams</a:t>
            </a:r>
          </a:p>
          <a:p>
            <a:pPr lvl="2" indent="-285750"/>
            <a:r>
              <a:rPr lang="en-US" sz="1800" dirty="0" smtClean="0"/>
              <a:t>TOPS</a:t>
            </a:r>
          </a:p>
          <a:p>
            <a:pPr lvl="2" indent="-285750"/>
            <a:r>
              <a:rPr lang="en-US" sz="1800" dirty="0" smtClean="0"/>
              <a:t>TASCS</a:t>
            </a:r>
          </a:p>
          <a:p>
            <a:pPr lvl="2" indent="-285750"/>
            <a:r>
              <a:rPr lang="en-US" sz="1800" dirty="0" smtClean="0"/>
              <a:t>PERI and </a:t>
            </a:r>
            <a:r>
              <a:rPr lang="en-US" sz="1800" dirty="0" err="1" smtClean="0"/>
              <a:t>Paratools</a:t>
            </a:r>
            <a:endParaRPr lang="en-US" sz="1800" dirty="0" smtClean="0"/>
          </a:p>
          <a:p>
            <a:pPr lvl="2" indent="-285750"/>
            <a:r>
              <a:rPr lang="en-US" sz="1800" dirty="0" smtClean="0"/>
              <a:t>VACET</a:t>
            </a:r>
          </a:p>
        </p:txBody>
      </p:sp>
      <p:pic>
        <p:nvPicPr>
          <p:cNvPr id="19461" name="Picture 4"/>
          <p:cNvPicPr>
            <a:picLocks noChangeAspect="1" noChangeArrowheads="1"/>
          </p:cNvPicPr>
          <p:nvPr/>
        </p:nvPicPr>
        <p:blipFill>
          <a:blip r:embed="rId5"/>
          <a:srcRect/>
          <a:stretch>
            <a:fillRect/>
          </a:stretch>
        </p:blipFill>
        <p:spPr bwMode="auto">
          <a:xfrm>
            <a:off x="5638800" y="4569235"/>
            <a:ext cx="3124200" cy="1221965"/>
          </a:xfrm>
          <a:prstGeom prst="rect">
            <a:avLst/>
          </a:prstGeom>
          <a:noFill/>
          <a:ln w="9525">
            <a:noFill/>
            <a:round/>
            <a:headEnd/>
            <a:tailEnd/>
          </a:ln>
        </p:spPr>
      </p:pic>
      <p:pic>
        <p:nvPicPr>
          <p:cNvPr id="19464" name="Picture 13" descr="SC-Banner-CMYK-whitethumb"/>
          <p:cNvPicPr>
            <a:picLocks noChangeAspect="1" noChangeArrowheads="1"/>
          </p:cNvPicPr>
          <p:nvPr/>
        </p:nvPicPr>
        <p:blipFill>
          <a:blip r:embed="rId6"/>
          <a:srcRect/>
          <a:stretch>
            <a:fillRect/>
          </a:stretch>
        </p:blipFill>
        <p:spPr bwMode="auto">
          <a:xfrm>
            <a:off x="5793812" y="1143000"/>
            <a:ext cx="3120001" cy="1213567"/>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533400" y="313492"/>
            <a:ext cx="7467600" cy="1261884"/>
          </a:xfrm>
        </p:spPr>
        <p:txBody>
          <a:bodyPr wrap="square" lIns="90000" tIns="0" rIns="90000" bIns="0">
            <a:spAutoFit/>
          </a:bodyPr>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smtClean="0"/>
              <a:t>FACETS: Tight coupling framework for core-edge-wall</a:t>
            </a:r>
            <a:br>
              <a:rPr lang="en-US" sz="2800" dirty="0" smtClean="0"/>
            </a:br>
            <a:endParaRPr lang="en-GB" dirty="0">
              <a:cs typeface="ＭＳ Ｐゴシック" charset="-128"/>
            </a:endParaRPr>
          </a:p>
        </p:txBody>
      </p:sp>
      <p:pic>
        <p:nvPicPr>
          <p:cNvPr id="17411" name="Picture 4"/>
          <p:cNvPicPr>
            <a:picLocks noChangeAspect="1" noChangeArrowheads="1"/>
          </p:cNvPicPr>
          <p:nvPr/>
        </p:nvPicPr>
        <p:blipFill>
          <a:blip r:embed="rId3"/>
          <a:srcRect l="13509" t="4524" r="23700" b="9338"/>
          <a:stretch>
            <a:fillRect/>
          </a:stretch>
        </p:blipFill>
        <p:spPr bwMode="auto">
          <a:xfrm>
            <a:off x="914400" y="1524000"/>
            <a:ext cx="2605741" cy="4876800"/>
          </a:xfrm>
          <a:prstGeom prst="rect">
            <a:avLst/>
          </a:prstGeom>
          <a:noFill/>
          <a:ln w="9525">
            <a:noFill/>
            <a:round/>
            <a:headEnd/>
            <a:tailEnd/>
          </a:ln>
        </p:spPr>
      </p:pic>
      <p:sp>
        <p:nvSpPr>
          <p:cNvPr id="17412" name="Line 5"/>
          <p:cNvSpPr>
            <a:spLocks noChangeShapeType="1"/>
          </p:cNvSpPr>
          <p:nvPr/>
        </p:nvSpPr>
        <p:spPr bwMode="auto">
          <a:xfrm flipV="1">
            <a:off x="2667000" y="3429000"/>
            <a:ext cx="1371600" cy="304800"/>
          </a:xfrm>
          <a:prstGeom prst="line">
            <a:avLst/>
          </a:prstGeom>
          <a:noFill/>
          <a:ln w="25560">
            <a:solidFill>
              <a:srgbClr val="000000"/>
            </a:solidFill>
            <a:miter lim="800000"/>
            <a:headEnd type="triangle" w="med" len="med"/>
            <a:tailEnd/>
          </a:ln>
        </p:spPr>
        <p:txBody>
          <a:bodyPr>
            <a:prstTxWarp prst="textNoShape">
              <a:avLst/>
            </a:prstTxWarp>
          </a:bodyPr>
          <a:lstStyle/>
          <a:p>
            <a:endParaRPr lang="en-US"/>
          </a:p>
        </p:txBody>
      </p:sp>
      <p:sp>
        <p:nvSpPr>
          <p:cNvPr id="17413" name="Line 6"/>
          <p:cNvSpPr>
            <a:spLocks noChangeShapeType="1"/>
          </p:cNvSpPr>
          <p:nvPr/>
        </p:nvSpPr>
        <p:spPr bwMode="auto">
          <a:xfrm flipV="1">
            <a:off x="2209800" y="5105399"/>
            <a:ext cx="1676400" cy="328613"/>
          </a:xfrm>
          <a:prstGeom prst="line">
            <a:avLst/>
          </a:prstGeom>
          <a:noFill/>
          <a:ln w="25560">
            <a:solidFill>
              <a:srgbClr val="000000"/>
            </a:solidFill>
            <a:miter lim="800000"/>
            <a:headEnd type="triangle" w="med" len="med"/>
            <a:tailEnd/>
          </a:ln>
        </p:spPr>
        <p:txBody>
          <a:bodyPr>
            <a:prstTxWarp prst="textNoShape">
              <a:avLst/>
            </a:prstTxWarp>
          </a:bodyPr>
          <a:lstStyle/>
          <a:p>
            <a:endParaRPr lang="en-US"/>
          </a:p>
        </p:txBody>
      </p:sp>
      <p:sp>
        <p:nvSpPr>
          <p:cNvPr id="17414" name="Line 7"/>
          <p:cNvSpPr>
            <a:spLocks noChangeShapeType="1"/>
          </p:cNvSpPr>
          <p:nvPr/>
        </p:nvSpPr>
        <p:spPr bwMode="auto">
          <a:xfrm>
            <a:off x="2971800" y="5562600"/>
            <a:ext cx="533400" cy="76200"/>
          </a:xfrm>
          <a:prstGeom prst="line">
            <a:avLst/>
          </a:prstGeom>
          <a:noFill/>
          <a:ln w="25560">
            <a:solidFill>
              <a:srgbClr val="000000"/>
            </a:solidFill>
            <a:miter lim="800000"/>
            <a:headEnd type="triangle" w="med" len="med"/>
            <a:tailEnd/>
          </a:ln>
        </p:spPr>
        <p:txBody>
          <a:bodyPr>
            <a:prstTxWarp prst="textNoShape">
              <a:avLst/>
            </a:prstTxWarp>
          </a:bodyPr>
          <a:lstStyle/>
          <a:p>
            <a:endParaRPr lang="en-US"/>
          </a:p>
        </p:txBody>
      </p:sp>
      <p:sp>
        <p:nvSpPr>
          <p:cNvPr id="17415" name="Text Box 8"/>
          <p:cNvSpPr txBox="1">
            <a:spLocks noChangeArrowheads="1"/>
          </p:cNvSpPr>
          <p:nvPr/>
        </p:nvSpPr>
        <p:spPr bwMode="auto">
          <a:xfrm>
            <a:off x="4022725" y="3124200"/>
            <a:ext cx="4511675" cy="925513"/>
          </a:xfrm>
          <a:prstGeom prst="rect">
            <a:avLst/>
          </a:prstGeom>
          <a:noFill/>
          <a:ln w="9360">
            <a:solidFill>
              <a:srgbClr val="000000"/>
            </a:solidFill>
            <a:miter lim="800000"/>
            <a:headEnd/>
            <a:tailEnd/>
          </a:ln>
        </p:spPr>
        <p:txBody>
          <a:bodyPr wrap="square" lIns="90000" tIns="46800" rIns="90000" bIns="46800">
            <a:prstTxWarp prst="textNoShape">
              <a:avLst/>
            </a:prstTxWarp>
            <a:spAutoFit/>
          </a:bodyPr>
          <a:lstStyle/>
          <a:p>
            <a:pPr defTabSz="457200">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a:t>Hot central </a:t>
            </a:r>
            <a:r>
              <a:rPr lang="en-GB" sz="1800" dirty="0" smtClean="0"/>
              <a:t>plasma (core): </a:t>
            </a:r>
            <a:r>
              <a:rPr lang="en-GB" sz="1800" dirty="0"/>
              <a:t>nearly completely ionized, magnetic lines lie on flux surfaces, 3D turbulence embedded in </a:t>
            </a:r>
            <a:r>
              <a:rPr lang="en-GB" sz="1800" b="1" dirty="0"/>
              <a:t>1D</a:t>
            </a:r>
            <a:r>
              <a:rPr lang="en-GB" sz="1800" dirty="0"/>
              <a:t> transport</a:t>
            </a:r>
          </a:p>
        </p:txBody>
      </p:sp>
      <p:sp>
        <p:nvSpPr>
          <p:cNvPr id="17416" name="Text Box 9"/>
          <p:cNvSpPr txBox="1">
            <a:spLocks noChangeArrowheads="1"/>
          </p:cNvSpPr>
          <p:nvPr/>
        </p:nvSpPr>
        <p:spPr bwMode="auto">
          <a:xfrm>
            <a:off x="3870325" y="4305300"/>
            <a:ext cx="4829279" cy="925513"/>
          </a:xfrm>
          <a:prstGeom prst="rect">
            <a:avLst/>
          </a:prstGeom>
          <a:noFill/>
          <a:ln w="9360">
            <a:solidFill>
              <a:srgbClr val="000000"/>
            </a:solidFill>
            <a:miter lim="800000"/>
            <a:headEnd/>
            <a:tailEnd/>
          </a:ln>
        </p:spPr>
        <p:txBody>
          <a:bodyPr wrap="square" lIns="90000" tIns="46800" rIns="90000" bIns="46800">
            <a:prstTxWarp prst="textNoShape">
              <a:avLst/>
            </a:prstTxWarp>
            <a:spAutoFit/>
          </a:bodyPr>
          <a:lstStyle/>
          <a:p>
            <a:pPr defTabSz="457200">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a:t>Cooler edge plasma: atomic physics important, magnetic lines terminate on material surfaces, 3D turbulence embedded in </a:t>
            </a:r>
            <a:r>
              <a:rPr lang="en-GB" sz="1800" b="1"/>
              <a:t>2D</a:t>
            </a:r>
            <a:r>
              <a:rPr lang="en-GB" sz="1800"/>
              <a:t> transport</a:t>
            </a:r>
          </a:p>
        </p:txBody>
      </p:sp>
      <p:sp>
        <p:nvSpPr>
          <p:cNvPr id="17417" name="Text Box 10"/>
          <p:cNvSpPr txBox="1">
            <a:spLocks noChangeArrowheads="1"/>
          </p:cNvSpPr>
          <p:nvPr/>
        </p:nvSpPr>
        <p:spPr bwMode="auto">
          <a:xfrm>
            <a:off x="3489325" y="5372100"/>
            <a:ext cx="5426075" cy="371513"/>
          </a:xfrm>
          <a:prstGeom prst="rect">
            <a:avLst/>
          </a:prstGeom>
          <a:noFill/>
          <a:ln w="9360">
            <a:solidFill>
              <a:srgbClr val="000000"/>
            </a:solidFill>
            <a:miter lim="800000"/>
            <a:headEnd/>
            <a:tailEnd/>
          </a:ln>
        </p:spPr>
        <p:txBody>
          <a:bodyPr wrap="square" lIns="90000" tIns="46800" rIns="90000" bIns="46800">
            <a:prstTxWarp prst="textNoShape">
              <a:avLst/>
            </a:prstTxWarp>
            <a:spAutoFit/>
          </a:bodyPr>
          <a:lstStyle/>
          <a:p>
            <a:pPr defTabSz="457200">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a:t>Material walls, embedded hydrogenic species, recycling</a:t>
            </a:r>
          </a:p>
        </p:txBody>
      </p:sp>
      <p:sp>
        <p:nvSpPr>
          <p:cNvPr id="11" name="Content Placeholder 11"/>
          <p:cNvSpPr>
            <a:spLocks noGrp="1"/>
          </p:cNvSpPr>
          <p:nvPr>
            <p:ph idx="1"/>
          </p:nvPr>
        </p:nvSpPr>
        <p:spPr>
          <a:xfrm>
            <a:off x="4114800" y="1295400"/>
            <a:ext cx="4452026" cy="1676400"/>
          </a:xfrm>
        </p:spPr>
        <p:txBody>
          <a:bodyPr/>
          <a:lstStyle/>
          <a:p>
            <a:pPr>
              <a:spcBef>
                <a:spcPts val="0"/>
              </a:spcBef>
            </a:pPr>
            <a:r>
              <a:rPr lang="en-GB" sz="2400" dirty="0" smtClean="0">
                <a:cs typeface="ＭＳ Ｐゴシック" charset="-128"/>
              </a:rPr>
              <a:t>Coupling on short time scales</a:t>
            </a:r>
          </a:p>
          <a:p>
            <a:pPr>
              <a:spcBef>
                <a:spcPts val="0"/>
              </a:spcBef>
            </a:pPr>
            <a:r>
              <a:rPr lang="en-GB" sz="2400" dirty="0" smtClean="0">
                <a:cs typeface="ＭＳ Ｐゴシック" charset="-128"/>
              </a:rPr>
              <a:t>Inter-processor and in-memory communication</a:t>
            </a:r>
          </a:p>
          <a:p>
            <a:pPr>
              <a:spcBef>
                <a:spcPts val="0"/>
              </a:spcBef>
            </a:pPr>
            <a:r>
              <a:rPr lang="en-GB" sz="2400" dirty="0" smtClean="0">
                <a:cs typeface="ＭＳ Ｐゴシック" charset="-128"/>
              </a:rPr>
              <a:t>Implicit coupling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GB" smtClean="0"/>
              <a:t>FACETS will support simulations with a range of fidelity</a:t>
            </a:r>
            <a:br>
              <a:rPr lang="en-GB" smtClean="0"/>
            </a:br>
            <a:endParaRPr lang="en-GB" dirty="0"/>
          </a:p>
        </p:txBody>
      </p:sp>
      <p:sp>
        <p:nvSpPr>
          <p:cNvPr id="16" name="Content Placeholder 15"/>
          <p:cNvSpPr>
            <a:spLocks noGrp="1"/>
          </p:cNvSpPr>
          <p:nvPr>
            <p:ph idx="1"/>
          </p:nvPr>
        </p:nvSpPr>
        <p:spPr/>
        <p:txBody>
          <a:bodyPr/>
          <a:lstStyle/>
          <a:p>
            <a:pPr>
              <a:buNone/>
            </a:pPr>
            <a:r>
              <a:rPr lang="en-US" sz="2400" dirty="0" smtClean="0"/>
              <a:t>Leverage rich base of code in the</a:t>
            </a:r>
            <a:r>
              <a:rPr lang="en-US" sz="2400" dirty="0" smtClean="0"/>
              <a:t> fusion community, including</a:t>
            </a:r>
          </a:p>
          <a:p>
            <a:r>
              <a:rPr lang="en-US" sz="2400" dirty="0" smtClean="0"/>
              <a:t>Core</a:t>
            </a:r>
            <a:r>
              <a:rPr lang="en-US" sz="2400" dirty="0" smtClean="0"/>
              <a:t>:</a:t>
            </a:r>
          </a:p>
          <a:p>
            <a:pPr lvl="1"/>
            <a:r>
              <a:rPr lang="en-US" sz="2000" dirty="0" smtClean="0"/>
              <a:t>Transport </a:t>
            </a:r>
            <a:r>
              <a:rPr lang="en-US" sz="2000" dirty="0" smtClean="0"/>
              <a:t>fluxes via FMCFM</a:t>
            </a:r>
          </a:p>
          <a:p>
            <a:pPr lvl="1">
              <a:buNone/>
            </a:pPr>
            <a:endParaRPr lang="en-US" sz="2800" dirty="0" smtClean="0"/>
          </a:p>
          <a:p>
            <a:pPr lvl="1"/>
            <a:r>
              <a:rPr lang="en-US" sz="2000" dirty="0" smtClean="0"/>
              <a:t>Sources </a:t>
            </a:r>
          </a:p>
          <a:p>
            <a:pPr lvl="1">
              <a:buNone/>
            </a:pPr>
            <a:endParaRPr lang="en-US" sz="2400" dirty="0" smtClean="0"/>
          </a:p>
          <a:p>
            <a:r>
              <a:rPr lang="en-US" sz="2400" dirty="0" smtClean="0"/>
              <a:t>Edge</a:t>
            </a:r>
            <a:r>
              <a:rPr lang="en-US" sz="2400" dirty="0" smtClean="0"/>
              <a:t>:</a:t>
            </a:r>
          </a:p>
          <a:p>
            <a:pPr>
              <a:buNone/>
            </a:pPr>
            <a:endParaRPr lang="en-US" sz="3600" dirty="0" smtClean="0"/>
          </a:p>
          <a:p>
            <a:r>
              <a:rPr lang="en-US" sz="2400" dirty="0" smtClean="0"/>
              <a:t>Wall:</a:t>
            </a:r>
            <a:endParaRPr lang="en-US" sz="2400" dirty="0"/>
          </a:p>
        </p:txBody>
      </p:sp>
      <p:sp>
        <p:nvSpPr>
          <p:cNvPr id="99342" name="Text Box 14"/>
          <p:cNvSpPr txBox="1">
            <a:spLocks noChangeArrowheads="1"/>
          </p:cNvSpPr>
          <p:nvPr/>
        </p:nvSpPr>
        <p:spPr bwMode="auto">
          <a:xfrm>
            <a:off x="1905000" y="2895600"/>
            <a:ext cx="892175" cy="376237"/>
          </a:xfrm>
          <a:prstGeom prst="rect">
            <a:avLst/>
          </a:prstGeom>
          <a:solidFill>
            <a:srgbClr val="C0C0C0"/>
          </a:solidFill>
          <a:ln w="9525">
            <a:solidFill>
              <a:schemeClr val="tx1"/>
            </a:solidFill>
            <a:miter lim="800000"/>
            <a:headEnd/>
            <a:tailEnd/>
          </a:ln>
          <a:effectLst/>
        </p:spPr>
        <p:txBody>
          <a:bodyPr wrap="none">
            <a:prstTxWarp prst="textNoShape">
              <a:avLst/>
            </a:prstTxWarp>
            <a:spAutoFit/>
          </a:bodyPr>
          <a:lstStyle/>
          <a:p>
            <a:r>
              <a:rPr lang="en-US" sz="1800" dirty="0"/>
              <a:t>GLF23</a:t>
            </a:r>
          </a:p>
        </p:txBody>
      </p:sp>
      <p:sp>
        <p:nvSpPr>
          <p:cNvPr id="99344" name="Text Box 16"/>
          <p:cNvSpPr txBox="1">
            <a:spLocks noChangeArrowheads="1"/>
          </p:cNvSpPr>
          <p:nvPr/>
        </p:nvSpPr>
        <p:spPr bwMode="auto">
          <a:xfrm>
            <a:off x="2667000" y="2984500"/>
            <a:ext cx="777875" cy="376237"/>
          </a:xfrm>
          <a:prstGeom prst="rect">
            <a:avLst/>
          </a:prstGeom>
          <a:solidFill>
            <a:srgbClr val="C0C0C0"/>
          </a:solidFill>
          <a:ln w="9525">
            <a:solidFill>
              <a:schemeClr val="tx1"/>
            </a:solidFill>
            <a:miter lim="800000"/>
            <a:headEnd/>
            <a:tailEnd/>
          </a:ln>
          <a:effectLst/>
        </p:spPr>
        <p:txBody>
          <a:bodyPr wrap="none">
            <a:prstTxWarp prst="textNoShape">
              <a:avLst/>
            </a:prstTxWarp>
            <a:spAutoFit/>
          </a:bodyPr>
          <a:lstStyle/>
          <a:p>
            <a:r>
              <a:rPr lang="en-US" sz="1800" dirty="0"/>
              <a:t>TGLF</a:t>
            </a:r>
          </a:p>
        </p:txBody>
      </p:sp>
      <p:sp>
        <p:nvSpPr>
          <p:cNvPr id="99343" name="Text Box 15"/>
          <p:cNvSpPr txBox="1">
            <a:spLocks noChangeArrowheads="1"/>
          </p:cNvSpPr>
          <p:nvPr/>
        </p:nvSpPr>
        <p:spPr bwMode="auto">
          <a:xfrm>
            <a:off x="3352800" y="2895600"/>
            <a:ext cx="866775" cy="376237"/>
          </a:xfrm>
          <a:prstGeom prst="rect">
            <a:avLst/>
          </a:prstGeom>
          <a:solidFill>
            <a:srgbClr val="C0C0C0"/>
          </a:solidFill>
          <a:ln w="9525">
            <a:solidFill>
              <a:schemeClr val="tx1"/>
            </a:solidFill>
            <a:miter lim="800000"/>
            <a:headEnd/>
            <a:tailEnd/>
          </a:ln>
          <a:effectLst/>
        </p:spPr>
        <p:txBody>
          <a:bodyPr wrap="none">
            <a:prstTxWarp prst="textNoShape">
              <a:avLst/>
            </a:prstTxWarp>
            <a:spAutoFit/>
          </a:bodyPr>
          <a:lstStyle/>
          <a:p>
            <a:r>
              <a:rPr lang="en-US" sz="1800" dirty="0"/>
              <a:t>GYRO</a:t>
            </a:r>
          </a:p>
        </p:txBody>
      </p:sp>
      <p:sp>
        <p:nvSpPr>
          <p:cNvPr id="99346" name="Text Box 18"/>
          <p:cNvSpPr txBox="1">
            <a:spLocks noChangeArrowheads="1"/>
          </p:cNvSpPr>
          <p:nvPr/>
        </p:nvSpPr>
        <p:spPr bwMode="auto">
          <a:xfrm>
            <a:off x="1447800" y="4648200"/>
            <a:ext cx="1006475" cy="376237"/>
          </a:xfrm>
          <a:prstGeom prst="rect">
            <a:avLst/>
          </a:prstGeom>
          <a:solidFill>
            <a:srgbClr val="C0C0C0"/>
          </a:solidFill>
          <a:ln w="9525">
            <a:solidFill>
              <a:schemeClr val="tx1"/>
            </a:solidFill>
            <a:miter lim="800000"/>
            <a:headEnd/>
            <a:tailEnd/>
          </a:ln>
          <a:effectLst/>
        </p:spPr>
        <p:txBody>
          <a:bodyPr wrap="none">
            <a:prstTxWarp prst="textNoShape">
              <a:avLst/>
            </a:prstTxWarp>
            <a:spAutoFit/>
          </a:bodyPr>
          <a:lstStyle/>
          <a:p>
            <a:r>
              <a:rPr lang="en-US" sz="1800" dirty="0"/>
              <a:t>UEDGE</a:t>
            </a:r>
          </a:p>
        </p:txBody>
      </p:sp>
      <p:sp>
        <p:nvSpPr>
          <p:cNvPr id="99347" name="Text Box 19"/>
          <p:cNvSpPr txBox="1">
            <a:spLocks noChangeArrowheads="1"/>
          </p:cNvSpPr>
          <p:nvPr/>
        </p:nvSpPr>
        <p:spPr bwMode="auto">
          <a:xfrm>
            <a:off x="2387600" y="4762500"/>
            <a:ext cx="954107" cy="369332"/>
          </a:xfrm>
          <a:prstGeom prst="rect">
            <a:avLst/>
          </a:prstGeom>
          <a:solidFill>
            <a:srgbClr val="C0C0C0"/>
          </a:solidFill>
          <a:ln w="9525">
            <a:solidFill>
              <a:schemeClr val="tx1"/>
            </a:solidFill>
            <a:miter lim="800000"/>
            <a:headEnd/>
            <a:tailEnd/>
          </a:ln>
          <a:effectLst/>
        </p:spPr>
        <p:txBody>
          <a:bodyPr wrap="none">
            <a:prstTxWarp prst="textNoShape">
              <a:avLst/>
            </a:prstTxWarp>
            <a:spAutoFit/>
          </a:bodyPr>
          <a:lstStyle/>
          <a:p>
            <a:r>
              <a:rPr lang="en-US" sz="1800" dirty="0" smtClean="0"/>
              <a:t>BOUT++</a:t>
            </a:r>
            <a:endParaRPr lang="en-US" sz="1800" dirty="0"/>
          </a:p>
        </p:txBody>
      </p:sp>
      <p:sp>
        <p:nvSpPr>
          <p:cNvPr id="99348" name="Text Box 20"/>
          <p:cNvSpPr txBox="1">
            <a:spLocks noChangeArrowheads="1"/>
          </p:cNvSpPr>
          <p:nvPr/>
        </p:nvSpPr>
        <p:spPr bwMode="auto">
          <a:xfrm>
            <a:off x="3286145" y="4876800"/>
            <a:ext cx="1477962" cy="376237"/>
          </a:xfrm>
          <a:prstGeom prst="rect">
            <a:avLst/>
          </a:prstGeom>
          <a:solidFill>
            <a:srgbClr val="C0C0C0"/>
          </a:solidFill>
          <a:ln w="9525">
            <a:solidFill>
              <a:schemeClr val="tx1"/>
            </a:solidFill>
            <a:miter lim="800000"/>
            <a:headEnd/>
            <a:tailEnd/>
          </a:ln>
          <a:effectLst/>
        </p:spPr>
        <p:txBody>
          <a:bodyPr wrap="none">
            <a:prstTxWarp prst="textNoShape">
              <a:avLst/>
            </a:prstTxWarp>
            <a:spAutoFit/>
          </a:bodyPr>
          <a:lstStyle/>
          <a:p>
            <a:r>
              <a:rPr lang="en-US" sz="1800"/>
              <a:t>Kinetic Edge</a:t>
            </a:r>
          </a:p>
        </p:txBody>
      </p:sp>
      <p:sp>
        <p:nvSpPr>
          <p:cNvPr id="17" name="Text Box 15"/>
          <p:cNvSpPr txBox="1">
            <a:spLocks noChangeArrowheads="1"/>
          </p:cNvSpPr>
          <p:nvPr/>
        </p:nvSpPr>
        <p:spPr bwMode="auto">
          <a:xfrm>
            <a:off x="1676400" y="3733800"/>
            <a:ext cx="1171575" cy="369332"/>
          </a:xfrm>
          <a:prstGeom prst="rect">
            <a:avLst/>
          </a:prstGeom>
          <a:solidFill>
            <a:srgbClr val="C0C0C0"/>
          </a:solidFill>
          <a:ln w="9525">
            <a:solidFill>
              <a:schemeClr val="tx1"/>
            </a:solidFill>
            <a:miter lim="800000"/>
            <a:headEnd/>
            <a:tailEnd/>
          </a:ln>
          <a:effectLst/>
        </p:spPr>
        <p:txBody>
          <a:bodyPr wrap="square">
            <a:prstTxWarp prst="textNoShape">
              <a:avLst/>
            </a:prstTxWarp>
            <a:spAutoFit/>
          </a:bodyPr>
          <a:lstStyle/>
          <a:p>
            <a:r>
              <a:rPr lang="en-US" sz="1800" dirty="0" smtClean="0"/>
              <a:t>NUBEAM</a:t>
            </a:r>
            <a:endParaRPr lang="en-US" sz="1800" dirty="0"/>
          </a:p>
        </p:txBody>
      </p:sp>
      <p:sp>
        <p:nvSpPr>
          <p:cNvPr id="11" name="Text Box 15"/>
          <p:cNvSpPr txBox="1">
            <a:spLocks noChangeArrowheads="1"/>
          </p:cNvSpPr>
          <p:nvPr/>
        </p:nvSpPr>
        <p:spPr bwMode="auto">
          <a:xfrm>
            <a:off x="4053520" y="2831068"/>
            <a:ext cx="1143000" cy="369332"/>
          </a:xfrm>
          <a:prstGeom prst="rect">
            <a:avLst/>
          </a:prstGeom>
          <a:solidFill>
            <a:srgbClr val="C0C0C0"/>
          </a:solidFill>
          <a:ln w="9525">
            <a:solidFill>
              <a:schemeClr val="tx1"/>
            </a:solidFill>
            <a:miter lim="800000"/>
            <a:headEnd/>
            <a:tailEnd/>
          </a:ln>
          <a:effectLst/>
        </p:spPr>
        <p:txBody>
          <a:bodyPr wrap="square">
            <a:prstTxWarp prst="textNoShape">
              <a:avLst/>
            </a:prstTxWarp>
            <a:spAutoFit/>
          </a:bodyPr>
          <a:lstStyle/>
          <a:p>
            <a:r>
              <a:rPr lang="en-US" dirty="0" smtClean="0"/>
              <a:t>MMM95</a:t>
            </a:r>
            <a:endParaRPr lang="en-US" sz="1800" dirty="0"/>
          </a:p>
        </p:txBody>
      </p:sp>
      <p:sp>
        <p:nvSpPr>
          <p:cNvPr id="12" name="Text Box 15"/>
          <p:cNvSpPr txBox="1">
            <a:spLocks noChangeArrowheads="1"/>
          </p:cNvSpPr>
          <p:nvPr/>
        </p:nvSpPr>
        <p:spPr bwMode="auto">
          <a:xfrm>
            <a:off x="5044120" y="2983468"/>
            <a:ext cx="1051880" cy="369332"/>
          </a:xfrm>
          <a:prstGeom prst="rect">
            <a:avLst/>
          </a:prstGeom>
          <a:solidFill>
            <a:srgbClr val="C0C0C0"/>
          </a:solidFill>
          <a:ln w="9525">
            <a:solidFill>
              <a:schemeClr val="tx1"/>
            </a:solidFill>
            <a:miter lim="800000"/>
            <a:headEnd/>
            <a:tailEnd/>
          </a:ln>
          <a:effectLst/>
        </p:spPr>
        <p:txBody>
          <a:bodyPr wrap="square">
            <a:prstTxWarp prst="textNoShape">
              <a:avLst/>
            </a:prstTxWarp>
            <a:spAutoFit/>
          </a:bodyPr>
          <a:lstStyle/>
          <a:p>
            <a:r>
              <a:rPr lang="en-US" sz="1800" dirty="0" smtClean="0"/>
              <a:t>NCLASS</a:t>
            </a:r>
            <a:endParaRPr lang="en-US" sz="1800" dirty="0"/>
          </a:p>
        </p:txBody>
      </p:sp>
      <p:sp>
        <p:nvSpPr>
          <p:cNvPr id="13" name="Text Box 15"/>
          <p:cNvSpPr txBox="1">
            <a:spLocks noChangeArrowheads="1"/>
          </p:cNvSpPr>
          <p:nvPr/>
        </p:nvSpPr>
        <p:spPr bwMode="auto">
          <a:xfrm>
            <a:off x="5943600" y="3124200"/>
            <a:ext cx="528660" cy="369332"/>
          </a:xfrm>
          <a:prstGeom prst="rect">
            <a:avLst/>
          </a:prstGeom>
          <a:solidFill>
            <a:srgbClr val="C0C0C0"/>
          </a:solidFill>
          <a:ln w="9525">
            <a:solidFill>
              <a:schemeClr val="tx1"/>
            </a:solidFill>
            <a:miter lim="800000"/>
            <a:headEnd/>
            <a:tailEnd/>
          </a:ln>
          <a:effectLst/>
        </p:spPr>
        <p:txBody>
          <a:bodyPr wrap="none">
            <a:prstTxWarp prst="textNoShape">
              <a:avLst/>
            </a:prstTxWarp>
            <a:spAutoFit/>
          </a:bodyPr>
          <a:lstStyle/>
          <a:p>
            <a:r>
              <a:rPr lang="en-US" dirty="0" smtClean="0"/>
              <a:t>e</a:t>
            </a:r>
            <a:r>
              <a:rPr lang="en-US" sz="1800" dirty="0" smtClean="0"/>
              <a:t>tc.</a:t>
            </a:r>
            <a:endParaRPr lang="en-US" sz="1800" dirty="0"/>
          </a:p>
        </p:txBody>
      </p:sp>
      <p:sp>
        <p:nvSpPr>
          <p:cNvPr id="14" name="Text Box 15"/>
          <p:cNvSpPr txBox="1">
            <a:spLocks noChangeArrowheads="1"/>
          </p:cNvSpPr>
          <p:nvPr/>
        </p:nvSpPr>
        <p:spPr bwMode="auto">
          <a:xfrm>
            <a:off x="4648200" y="4800600"/>
            <a:ext cx="528660" cy="369332"/>
          </a:xfrm>
          <a:prstGeom prst="rect">
            <a:avLst/>
          </a:prstGeom>
          <a:solidFill>
            <a:srgbClr val="C0C0C0"/>
          </a:solidFill>
          <a:ln w="9525">
            <a:solidFill>
              <a:schemeClr val="tx1"/>
            </a:solidFill>
            <a:miter lim="800000"/>
            <a:headEnd/>
            <a:tailEnd/>
          </a:ln>
          <a:effectLst/>
        </p:spPr>
        <p:txBody>
          <a:bodyPr wrap="none">
            <a:prstTxWarp prst="textNoShape">
              <a:avLst/>
            </a:prstTxWarp>
            <a:spAutoFit/>
          </a:bodyPr>
          <a:lstStyle/>
          <a:p>
            <a:r>
              <a:rPr lang="en-US" dirty="0" smtClean="0"/>
              <a:t>e</a:t>
            </a:r>
            <a:r>
              <a:rPr lang="en-US" sz="1800" dirty="0" smtClean="0"/>
              <a:t>tc.</a:t>
            </a:r>
            <a:endParaRPr lang="en-US" sz="1800" dirty="0"/>
          </a:p>
        </p:txBody>
      </p:sp>
      <p:sp>
        <p:nvSpPr>
          <p:cNvPr id="15" name="Text Box 15"/>
          <p:cNvSpPr txBox="1">
            <a:spLocks noChangeArrowheads="1"/>
          </p:cNvSpPr>
          <p:nvPr/>
        </p:nvSpPr>
        <p:spPr bwMode="auto">
          <a:xfrm>
            <a:off x="2695576" y="3810000"/>
            <a:ext cx="528660" cy="369332"/>
          </a:xfrm>
          <a:prstGeom prst="rect">
            <a:avLst/>
          </a:prstGeom>
          <a:solidFill>
            <a:srgbClr val="C0C0C0"/>
          </a:solidFill>
          <a:ln w="9525">
            <a:solidFill>
              <a:schemeClr val="tx1"/>
            </a:solidFill>
            <a:miter lim="800000"/>
            <a:headEnd/>
            <a:tailEnd/>
          </a:ln>
          <a:effectLst/>
        </p:spPr>
        <p:txBody>
          <a:bodyPr wrap="none">
            <a:prstTxWarp prst="textNoShape">
              <a:avLst/>
            </a:prstTxWarp>
            <a:spAutoFit/>
          </a:bodyPr>
          <a:lstStyle/>
          <a:p>
            <a:r>
              <a:rPr lang="en-US" dirty="0" smtClean="0"/>
              <a:t>e</a:t>
            </a:r>
            <a:r>
              <a:rPr lang="en-US" sz="1800" dirty="0" smtClean="0"/>
              <a:t>tc.</a:t>
            </a:r>
            <a:endParaRPr lang="en-US" sz="1800" dirty="0"/>
          </a:p>
        </p:txBody>
      </p:sp>
      <p:sp>
        <p:nvSpPr>
          <p:cNvPr id="18" name="Text Box 18"/>
          <p:cNvSpPr txBox="1">
            <a:spLocks noChangeArrowheads="1"/>
          </p:cNvSpPr>
          <p:nvPr/>
        </p:nvSpPr>
        <p:spPr bwMode="auto">
          <a:xfrm>
            <a:off x="1447800" y="5779532"/>
            <a:ext cx="990600" cy="369332"/>
          </a:xfrm>
          <a:prstGeom prst="rect">
            <a:avLst/>
          </a:prstGeom>
          <a:solidFill>
            <a:srgbClr val="C0C0C0"/>
          </a:solidFill>
          <a:ln w="9525">
            <a:solidFill>
              <a:schemeClr val="tx1"/>
            </a:solidFill>
            <a:miter lim="800000"/>
            <a:headEnd/>
            <a:tailEnd/>
          </a:ln>
          <a:effectLst/>
        </p:spPr>
        <p:txBody>
          <a:bodyPr wrap="square">
            <a:prstTxWarp prst="textNoShape">
              <a:avLst/>
            </a:prstTxWarp>
            <a:spAutoFit/>
          </a:bodyPr>
          <a:lstStyle/>
          <a:p>
            <a:r>
              <a:rPr lang="en-US" sz="1800" dirty="0" err="1" smtClean="0"/>
              <a:t>WallPSI</a:t>
            </a:r>
            <a:endParaRPr lang="en-US" sz="1800" dirty="0"/>
          </a:p>
        </p:txBody>
      </p:sp>
      <p:sp>
        <p:nvSpPr>
          <p:cNvPr id="19" name="Text Box 15"/>
          <p:cNvSpPr txBox="1">
            <a:spLocks noChangeArrowheads="1"/>
          </p:cNvSpPr>
          <p:nvPr/>
        </p:nvSpPr>
        <p:spPr bwMode="auto">
          <a:xfrm>
            <a:off x="2362200" y="5715000"/>
            <a:ext cx="528660" cy="369332"/>
          </a:xfrm>
          <a:prstGeom prst="rect">
            <a:avLst/>
          </a:prstGeom>
          <a:solidFill>
            <a:srgbClr val="C0C0C0"/>
          </a:solidFill>
          <a:ln w="9525">
            <a:solidFill>
              <a:schemeClr val="tx1"/>
            </a:solidFill>
            <a:miter lim="800000"/>
            <a:headEnd/>
            <a:tailEnd/>
          </a:ln>
          <a:effectLst/>
        </p:spPr>
        <p:txBody>
          <a:bodyPr wrap="none">
            <a:prstTxWarp prst="textNoShape">
              <a:avLst/>
            </a:prstTxWarp>
            <a:spAutoFit/>
          </a:bodyPr>
          <a:lstStyle/>
          <a:p>
            <a:r>
              <a:rPr lang="en-US" dirty="0" smtClean="0"/>
              <a:t>e</a:t>
            </a:r>
            <a:r>
              <a:rPr lang="en-US" sz="1800" dirty="0" smtClean="0"/>
              <a:t>tc.</a:t>
            </a:r>
            <a:endParaRPr lang="en-US" sz="18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Title 1"/>
          <p:cNvSpPr>
            <a:spLocks noGrp="1"/>
          </p:cNvSpPr>
          <p:nvPr>
            <p:ph type="title"/>
          </p:nvPr>
        </p:nvSpPr>
        <p:spPr>
          <a:xfrm>
            <a:off x="381000" y="304800"/>
            <a:ext cx="7543800" cy="960438"/>
          </a:xfrm>
        </p:spPr>
        <p:txBody>
          <a:bodyPr/>
          <a:lstStyle/>
          <a:p>
            <a:r>
              <a:rPr lang="en-GB" dirty="0" smtClean="0"/>
              <a:t>FACETS design goals follow from physics requirements</a:t>
            </a:r>
            <a:endParaRPr lang="en-US" dirty="0" smtClean="0"/>
          </a:p>
        </p:txBody>
      </p:sp>
      <p:sp>
        <p:nvSpPr>
          <p:cNvPr id="109571" name="Content Placeholder 2"/>
          <p:cNvSpPr>
            <a:spLocks noGrp="1"/>
          </p:cNvSpPr>
          <p:nvPr>
            <p:ph idx="1"/>
          </p:nvPr>
        </p:nvSpPr>
        <p:spPr>
          <a:xfrm>
            <a:off x="381000" y="1219200"/>
            <a:ext cx="8262026" cy="5029200"/>
          </a:xfrm>
        </p:spPr>
        <p:txBody>
          <a:bodyPr/>
          <a:lstStyle/>
          <a:p>
            <a:r>
              <a:rPr lang="en-US" sz="2400" dirty="0" smtClean="0"/>
              <a:t>Incorporate legacy codes</a:t>
            </a:r>
          </a:p>
          <a:p>
            <a:r>
              <a:rPr lang="en-US" sz="2400" dirty="0" smtClean="0"/>
              <a:t>Develop new fusion components when needed</a:t>
            </a:r>
          </a:p>
          <a:p>
            <a:r>
              <a:rPr lang="en-US" sz="2400" dirty="0" smtClean="0"/>
              <a:t>Use conceptually similar codes interchangeably</a:t>
            </a:r>
          </a:p>
          <a:p>
            <a:pPr lvl="1"/>
            <a:r>
              <a:rPr lang="en-US" sz="2000" dirty="0" smtClean="0"/>
              <a:t>No “duct tape”</a:t>
            </a:r>
          </a:p>
          <a:p>
            <a:r>
              <a:rPr lang="en-US" sz="2400" dirty="0" smtClean="0"/>
              <a:t>Incorporate components written in different languages</a:t>
            </a:r>
          </a:p>
          <a:p>
            <a:pPr lvl="1"/>
            <a:r>
              <a:rPr lang="en-US" sz="2000" dirty="0" smtClean="0"/>
              <a:t>C++ framework, components typically Fortran</a:t>
            </a:r>
          </a:p>
          <a:p>
            <a:r>
              <a:rPr lang="en-US" sz="2400" dirty="0" smtClean="0"/>
              <a:t>Work well with the simplest computational models as well as most computationally intensive models</a:t>
            </a:r>
          </a:p>
          <a:p>
            <a:pPr lvl="1"/>
            <a:r>
              <a:rPr lang="en-US" sz="2000" dirty="0" smtClean="0"/>
              <a:t>Parallelism, flexibility required</a:t>
            </a:r>
          </a:p>
          <a:p>
            <a:r>
              <a:rPr lang="en-US" sz="2400" dirty="0" smtClean="0"/>
              <a:t>Be applicable to implicit coupled-system advance</a:t>
            </a:r>
          </a:p>
          <a:p>
            <a:r>
              <a:rPr lang="en-US" sz="2400" dirty="0" smtClean="0"/>
              <a:t>Take maximal advantage of parallelism by allowing concurrent execution</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228600"/>
            <a:ext cx="7467600" cy="1066800"/>
          </a:xfrm>
        </p:spPr>
        <p:txBody>
          <a:bodyPr/>
          <a:lstStyle/>
          <a:p>
            <a:r>
              <a:rPr lang="en-US" dirty="0">
                <a:cs typeface="ＭＳ Ｐゴシック" charset="-128"/>
              </a:rPr>
              <a:t>Challenge:</a:t>
            </a:r>
            <a:r>
              <a:rPr lang="en-US" dirty="0" smtClean="0">
                <a:cs typeface="ＭＳ Ｐゴシック" charset="-128"/>
              </a:rPr>
              <a:t> Concurrent </a:t>
            </a:r>
            <a:r>
              <a:rPr lang="en-US" dirty="0">
                <a:cs typeface="ＭＳ Ｐゴシック" charset="-128"/>
              </a:rPr>
              <a:t>coupling of components with </a:t>
            </a:r>
            <a:r>
              <a:rPr lang="en-US" dirty="0" smtClean="0">
                <a:cs typeface="ＭＳ Ｐゴシック" charset="-128"/>
              </a:rPr>
              <a:t>different </a:t>
            </a:r>
            <a:r>
              <a:rPr lang="en-US" dirty="0" err="1">
                <a:cs typeface="ＭＳ Ｐゴシック" charset="-128"/>
              </a:rPr>
              <a:t>parallelizations</a:t>
            </a:r>
            <a:endParaRPr lang="en-US" dirty="0">
              <a:cs typeface="ＭＳ Ｐゴシック" charset="-128"/>
            </a:endParaRPr>
          </a:p>
        </p:txBody>
      </p:sp>
      <p:sp>
        <p:nvSpPr>
          <p:cNvPr id="23555" name="Rectangle 3"/>
          <p:cNvSpPr>
            <a:spLocks noGrp="1" noChangeArrowheads="1"/>
          </p:cNvSpPr>
          <p:nvPr>
            <p:ph type="body" idx="1"/>
          </p:nvPr>
        </p:nvSpPr>
        <p:spPr>
          <a:xfrm>
            <a:off x="457200" y="1260475"/>
            <a:ext cx="8153400" cy="4396588"/>
          </a:xfrm>
          <a:noFill/>
        </p:spPr>
        <p:txBody>
          <a:bodyPr wrap="square">
            <a:spAutoFit/>
          </a:bodyPr>
          <a:lstStyle/>
          <a:p>
            <a:pPr marL="177800" indent="-177800">
              <a:lnSpc>
                <a:spcPct val="85000"/>
              </a:lnSpc>
              <a:spcBef>
                <a:spcPct val="5000"/>
              </a:spcBef>
            </a:pPr>
            <a:r>
              <a:rPr lang="en-US" sz="2400" dirty="0" smtClean="0">
                <a:cs typeface="ＭＳ Ｐゴシック" charset="-128"/>
              </a:rPr>
              <a:t> Core</a:t>
            </a:r>
            <a:endParaRPr lang="en-US" sz="2400" dirty="0">
              <a:cs typeface="ＭＳ Ｐゴシック" charset="-128"/>
            </a:endParaRPr>
          </a:p>
          <a:p>
            <a:pPr marL="520700" lvl="1" indent="-228600">
              <a:lnSpc>
                <a:spcPct val="85000"/>
              </a:lnSpc>
              <a:spcBef>
                <a:spcPct val="5000"/>
              </a:spcBef>
            </a:pPr>
            <a:r>
              <a:rPr lang="en-US" sz="2000" dirty="0"/>
              <a:t>Solver needs transport fluxes for each surface, then nonlinear solve.  Domain decomposition with many processors per cell.</a:t>
            </a:r>
          </a:p>
          <a:p>
            <a:pPr marL="520700" lvl="1" indent="-228600">
              <a:lnSpc>
                <a:spcPct val="85000"/>
              </a:lnSpc>
              <a:spcBef>
                <a:spcPct val="5000"/>
              </a:spcBef>
            </a:pPr>
            <a:r>
              <a:rPr lang="en-US" sz="2000" dirty="0"/>
              <a:t>Transport flux computations are one/surface, each over 500-2000 processors, some spectral </a:t>
            </a:r>
            <a:r>
              <a:rPr lang="en-US" sz="2000" dirty="0" smtClean="0"/>
              <a:t>decompositions</a:t>
            </a:r>
            <a:r>
              <a:rPr lang="en-US" sz="2000" dirty="0"/>
              <a:t>, some domain </a:t>
            </a:r>
            <a:r>
              <a:rPr lang="en-US" sz="2000" dirty="0" smtClean="0"/>
              <a:t>decompositions</a:t>
            </a:r>
            <a:endParaRPr lang="en-US" sz="2000" dirty="0"/>
          </a:p>
          <a:p>
            <a:pPr marL="520700" lvl="1" indent="-228600">
              <a:lnSpc>
                <a:spcPct val="85000"/>
              </a:lnSpc>
              <a:spcBef>
                <a:spcPct val="5000"/>
              </a:spcBef>
            </a:pPr>
            <a:r>
              <a:rPr lang="en-US" sz="2000" dirty="0"/>
              <a:t>Sources are "embarrassingly parallelizable" Monte Carlo computations over entire physical region</a:t>
            </a:r>
            <a:endParaRPr lang="en-US" sz="2000" dirty="0" smtClean="0"/>
          </a:p>
          <a:p>
            <a:pPr marL="177800" indent="-177800">
              <a:lnSpc>
                <a:spcPct val="85000"/>
              </a:lnSpc>
              <a:spcBef>
                <a:spcPct val="5000"/>
              </a:spcBef>
            </a:pPr>
            <a:r>
              <a:rPr lang="en-US" sz="2400" dirty="0" smtClean="0">
                <a:cs typeface="ＭＳ Ｐゴシック" charset="-128"/>
              </a:rPr>
              <a:t> Edge</a:t>
            </a:r>
            <a:endParaRPr lang="en-US" sz="2400" dirty="0">
              <a:cs typeface="ＭＳ Ｐゴシック" charset="-128"/>
            </a:endParaRPr>
          </a:p>
          <a:p>
            <a:pPr marL="520700" lvl="1" indent="-228600">
              <a:lnSpc>
                <a:spcPct val="85000"/>
              </a:lnSpc>
              <a:spcBef>
                <a:spcPct val="5000"/>
              </a:spcBef>
            </a:pPr>
            <a:r>
              <a:rPr lang="en-US" sz="2000" dirty="0"/>
              <a:t>Domain decomposed fluid equations</a:t>
            </a:r>
            <a:endParaRPr lang="en-US" sz="2400" dirty="0" smtClean="0"/>
          </a:p>
          <a:p>
            <a:pPr marL="177800" indent="-177800">
              <a:lnSpc>
                <a:spcPct val="85000"/>
              </a:lnSpc>
              <a:spcBef>
                <a:spcPct val="5000"/>
              </a:spcBef>
            </a:pPr>
            <a:r>
              <a:rPr lang="en-US" sz="2400" dirty="0" smtClean="0">
                <a:cs typeface="ＭＳ Ｐゴシック" charset="-128"/>
              </a:rPr>
              <a:t> Wall</a:t>
            </a:r>
            <a:endParaRPr lang="en-US" sz="2400" dirty="0">
              <a:cs typeface="ＭＳ Ｐゴシック" charset="-128"/>
            </a:endParaRPr>
          </a:p>
          <a:p>
            <a:pPr marL="520700" lvl="1" indent="-228600">
              <a:lnSpc>
                <a:spcPct val="85000"/>
              </a:lnSpc>
              <a:spcBef>
                <a:spcPct val="5000"/>
              </a:spcBef>
            </a:pPr>
            <a:r>
              <a:rPr lang="en-US" sz="2000" dirty="0"/>
              <a:t>Serial, 1D </a:t>
            </a:r>
            <a:r>
              <a:rPr lang="en-US" sz="2000" dirty="0" smtClean="0"/>
              <a:t>computations</a:t>
            </a:r>
          </a:p>
          <a:p>
            <a:pPr marL="120650" indent="-228600">
              <a:lnSpc>
                <a:spcPct val="85000"/>
              </a:lnSpc>
              <a:spcBef>
                <a:spcPct val="5000"/>
              </a:spcBef>
            </a:pPr>
            <a:r>
              <a:rPr lang="en-US" sz="2400" dirty="0" smtClean="0"/>
              <a:t>Currently s</a:t>
            </a:r>
            <a:r>
              <a:rPr lang="en-US" sz="2400" dirty="0" smtClean="0"/>
              <a:t>tatic load balancing among components</a:t>
            </a:r>
          </a:p>
          <a:p>
            <a:pPr marL="520700" lvl="1" indent="-228600">
              <a:lnSpc>
                <a:spcPct val="85000"/>
              </a:lnSpc>
              <a:spcBef>
                <a:spcPct val="5000"/>
              </a:spcBef>
            </a:pPr>
            <a:r>
              <a:rPr lang="en-US" sz="2000" dirty="0" smtClean="0"/>
              <a:t>Can specify relative load</a:t>
            </a:r>
          </a:p>
          <a:p>
            <a:pPr marL="520700" lvl="1" indent="-228600">
              <a:lnSpc>
                <a:spcPct val="85000"/>
              </a:lnSpc>
              <a:spcBef>
                <a:spcPct val="5000"/>
              </a:spcBef>
            </a:pPr>
            <a:r>
              <a:rPr lang="en-US" sz="2000" dirty="0" smtClean="0"/>
              <a:t>Dynamic load balancing requires flexible physics components</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reen_2007">
  <a:themeElements>
    <a:clrScheme name="Custom 7">
      <a:dk1>
        <a:srgbClr val="616161"/>
      </a:dk1>
      <a:lt1>
        <a:srgbClr val="FFFFFF"/>
      </a:lt1>
      <a:dk2>
        <a:srgbClr val="1F497D"/>
      </a:dk2>
      <a:lt2>
        <a:srgbClr val="D2D2D2"/>
      </a:lt2>
      <a:accent1>
        <a:srgbClr val="A6C4DE"/>
      </a:accent1>
      <a:accent2>
        <a:srgbClr val="D8AC28"/>
      </a:accent2>
      <a:accent3>
        <a:srgbClr val="A22B38"/>
      </a:accent3>
      <a:accent4>
        <a:srgbClr val="7AB800"/>
      </a:accent4>
      <a:accent5>
        <a:srgbClr val="9D7D9E"/>
      </a:accent5>
      <a:accent6>
        <a:srgbClr val="BF5C28"/>
      </a:accent6>
      <a:hlink>
        <a:srgbClr val="4D8ABE"/>
      </a:hlink>
      <a:folHlink>
        <a:srgbClr val="4D8ABE"/>
      </a:folHlink>
    </a:clrScheme>
    <a:fontScheme name="Blue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ue design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11">
      <a:dk1>
        <a:srgbClr val="616161"/>
      </a:dk1>
      <a:lt1>
        <a:sysClr val="window" lastClr="FFFFFF"/>
      </a:lt1>
      <a:dk2>
        <a:srgbClr val="1F497D"/>
      </a:dk2>
      <a:lt2>
        <a:srgbClr val="D2D2D2"/>
      </a:lt2>
      <a:accent1>
        <a:srgbClr val="A6C4DE"/>
      </a:accent1>
      <a:accent2>
        <a:srgbClr val="D8AC28"/>
      </a:accent2>
      <a:accent3>
        <a:srgbClr val="A22B38"/>
      </a:accent3>
      <a:accent4>
        <a:srgbClr val="7AB800"/>
      </a:accent4>
      <a:accent5>
        <a:srgbClr val="4B7D9E"/>
      </a:accent5>
      <a:accent6>
        <a:srgbClr val="BF5C28"/>
      </a:accent6>
      <a:hlink>
        <a:srgbClr val="4D8ABE"/>
      </a:hlink>
      <a:folHlink>
        <a:srgbClr val="4D8A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green_2007.potx</Template>
  <TotalTime>2002</TotalTime>
  <Words>2750</Words>
  <Application>Microsoft Macintosh PowerPoint</Application>
  <PresentationFormat>On-screen Show (4:3)</PresentationFormat>
  <Paragraphs>354</Paragraphs>
  <Slides>25</Slides>
  <Notes>10</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green_2007</vt:lpstr>
      <vt:lpstr>Equation</vt:lpstr>
      <vt:lpstr>Microsoft Equation</vt:lpstr>
      <vt:lpstr>FACETS Support for Coupled  Core-Edge Fusion Simulations</vt:lpstr>
      <vt:lpstr>Outline</vt:lpstr>
      <vt:lpstr>Magnetic fusion goal: Achieve fusion power via the confinement of hot plasmas</vt:lpstr>
      <vt:lpstr>FACETS goal: Modeling of tokamak plasmas from core to wall, across turbulence to equilibrium time-scales</vt:lpstr>
      <vt:lpstr>Acknowledgements</vt:lpstr>
      <vt:lpstr>FACETS: Tight coupling framework for core-edge-wall </vt:lpstr>
      <vt:lpstr>FACETS will support simulations with a range of fidelity </vt:lpstr>
      <vt:lpstr>FACETS design goals follow from physics requirements</vt:lpstr>
      <vt:lpstr>Challenge: Concurrent coupling of components with different parallelizations</vt:lpstr>
      <vt:lpstr>Choice: Hierarchical communication mediation</vt:lpstr>
      <vt:lpstr>FACETS Approach: Couple librarified components within a C++ framework</vt:lpstr>
      <vt:lpstr>Hierarchy permits determination of component type</vt:lpstr>
      <vt:lpstr>Plasma core:  Hot, 3D within 1D</vt:lpstr>
      <vt:lpstr>Plasma Edge: Balance between transport within and across flux surfaces</vt:lpstr>
      <vt:lpstr>Nonlinear PDEs in core and edge components</vt:lpstr>
      <vt:lpstr>TOPS provides enabling technology to FACETS; FACETS motivates enhancements to TOPS</vt:lpstr>
      <vt:lpstr>Implicit core solver applies nested iteration with parallel flux computation</vt:lpstr>
      <vt:lpstr>Scalable embedded flux calculations via GYRO</vt:lpstr>
      <vt:lpstr>UEDGE: 2D plasma/neutral transport code</vt:lpstr>
      <vt:lpstr>Idealized view: Surfacial couplings between phase transitions</vt:lpstr>
      <vt:lpstr>Core-edge coupling in FACETS</vt:lpstr>
      <vt:lpstr>Coupled core-edge simulations of H-Mode buildup in the DIII-D tokamak</vt:lpstr>
      <vt:lpstr>Summary</vt:lpstr>
      <vt:lpstr>Extra Slides</vt:lpstr>
      <vt:lpstr>Core-Edge Workflow in FACETS</vt:lpstr>
    </vt:vector>
  </TitlesOfParts>
  <Company>Argonne National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Core-Edge Coupling in Fusion Simulations</dc:title>
  <dc:creator>Lois Curfman McInnes</dc:creator>
  <cp:lastModifiedBy>Lois Curfman McInnes</cp:lastModifiedBy>
  <cp:revision>148</cp:revision>
  <dcterms:created xsi:type="dcterms:W3CDTF">2010-02-25T11:54:27Z</dcterms:created>
  <dcterms:modified xsi:type="dcterms:W3CDTF">2010-02-25T16:28:52Z</dcterms:modified>
</cp:coreProperties>
</file>