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Microsoft_Equation8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wmf" ContentType="image/x-wmf"/>
  <Override PartName="/ppt/embeddings/Microsoft_Equation2.bin" ContentType="application/vnd.openxmlformats-officedocument.oleObject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Microsoft_Equation5.bin" ContentType="application/vnd.openxmlformats-officedocument.oleObject"/>
  <Override PartName="/ppt/embeddings/Microsoft_Equation7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embeddings/Microsoft_Equation9.bin" ContentType="application/vnd.openxmlformats-officedocument.oleObject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7" r:id="rId3"/>
    <p:sldId id="270" r:id="rId4"/>
    <p:sldId id="257" r:id="rId5"/>
    <p:sldId id="259" r:id="rId6"/>
    <p:sldId id="264" r:id="rId7"/>
    <p:sldId id="262" r:id="rId8"/>
    <p:sldId id="263" r:id="rId9"/>
    <p:sldId id="261" r:id="rId10"/>
    <p:sldId id="265" r:id="rId11"/>
    <p:sldId id="266" r:id="rId12"/>
    <p:sldId id="260" r:id="rId13"/>
    <p:sldId id="268" r:id="rId14"/>
    <p:sldId id="269" r:id="rId15"/>
    <p:sldId id="271" r:id="rId16"/>
    <p:sldId id="273" r:id="rId17"/>
    <p:sldId id="272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28" Type="http://schemas.openxmlformats.org/officeDocument/2006/relationships/theme" Target="theme/theme1.xml"/><Relationship Id="rId26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7" Type="http://schemas.openxmlformats.org/officeDocument/2006/relationships/image" Target="../media/image23.wmf"/><Relationship Id="rId1" Type="http://schemas.openxmlformats.org/officeDocument/2006/relationships/image" Target="../media/image17.wmf"/><Relationship Id="rId2" Type="http://schemas.openxmlformats.org/officeDocument/2006/relationships/image" Target="../media/image18.wmf"/><Relationship Id="rId9" Type="http://schemas.openxmlformats.org/officeDocument/2006/relationships/image" Target="../media/image25.wmf"/><Relationship Id="rId3" Type="http://schemas.openxmlformats.org/officeDocument/2006/relationships/image" Target="../media/image19.wmf"/><Relationship Id="rId6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8AADE-1783-4549-A6A0-9FAF3E252C0E}" type="datetimeFigureOut">
              <a:rPr lang="en-US" smtClean="0"/>
              <a:t>8/22/10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47F21-AABE-914E-B617-48509FDA6D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327FC-EE8D-A74E-8F29-E0CC3954FE71}" type="datetimeFigureOut">
              <a:rPr lang="en-US" smtClean="0"/>
              <a:pPr/>
              <a:t>8/22/10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AA17B-BF61-5247-84B7-1A213D4BE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AA17B-BF61-5247-84B7-1A213D4BE24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7CAC-8D06-314B-9A45-841A2F5570FB}" type="datetime1">
              <a:rPr lang="en-US" smtClean="0"/>
              <a:t>8/22/10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1818-A889-5A44-84D8-5E90BE9C2918}" type="datetime1">
              <a:rPr lang="en-US" smtClean="0"/>
              <a:t>8/22/10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8C9-A4F6-614D-9721-F379D23D838B}" type="datetime1">
              <a:rPr lang="en-US" smtClean="0"/>
              <a:t>8/22/10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58F0-FDBD-2B4A-A90F-788613B3199B}" type="datetime1">
              <a:rPr lang="en-US" smtClean="0"/>
              <a:t>8/22/10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0490-2007-7247-9F38-453DBA29B0B4}" type="datetime1">
              <a:rPr lang="en-US" smtClean="0"/>
              <a:t>8/22/10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9C373-7C5A-C54C-A379-4C0A429B0247}" type="datetime1">
              <a:rPr lang="en-US" smtClean="0"/>
              <a:t>8/22/10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BD35-D65A-EF4F-9302-917A593B196B}" type="datetime1">
              <a:rPr lang="en-US" smtClean="0"/>
              <a:t>8/22/10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498B-B5B4-274F-B9E9-6B21B30EE27B}" type="datetime1">
              <a:rPr lang="en-US" smtClean="0"/>
              <a:t>8/22/10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5B0F-2503-0F40-870B-A8BA0997D646}" type="datetime1">
              <a:rPr lang="en-US" smtClean="0"/>
              <a:t>8/22/10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BD7-F628-2243-9E1B-08945E1AAA86}" type="datetime1">
              <a:rPr lang="en-US" smtClean="0"/>
              <a:t>8/22/10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E937-4139-644A-95EB-938A3F1BE9DB}" type="datetime1">
              <a:rPr lang="en-US" smtClean="0"/>
              <a:t>8/22/10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7EADC-B38F-7C46-9246-498072562C30}" type="datetime1">
              <a:rPr lang="en-US" smtClean="0"/>
              <a:t>8/22/10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06C52-AD2C-4244-BB88-FC380B287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quation6.bin"/><Relationship Id="rId4" Type="http://schemas.openxmlformats.org/officeDocument/2006/relationships/oleObject" Target="../embeddings/Microsoft_Equation2.bin"/><Relationship Id="rId10" Type="http://schemas.openxmlformats.org/officeDocument/2006/relationships/oleObject" Target="../embeddings/Microsoft_Equation8.bin"/><Relationship Id="rId5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5.bin"/><Relationship Id="rId11" Type="http://schemas.openxmlformats.org/officeDocument/2006/relationships/oleObject" Target="../embeddings/Microsoft_Equation9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9" Type="http://schemas.openxmlformats.org/officeDocument/2006/relationships/oleObject" Target="../embeddings/Microsoft_Equation7.bin"/><Relationship Id="rId3" Type="http://schemas.openxmlformats.org/officeDocument/2006/relationships/oleObject" Target="../embeddings/Microsoft_Equation1.bin"/><Relationship Id="rId6" Type="http://schemas.openxmlformats.org/officeDocument/2006/relationships/oleObject" Target="../embeddings/Microsoft_Equation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df"/><Relationship Id="rId3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df"/><Relationship Id="rId3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Progress with parallel UEDGE efficiency including time-stepping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/>
          <a:lstStyle/>
          <a:p>
            <a:r>
              <a:rPr lang="en-US" dirty="0" smtClean="0"/>
              <a:t>Mike McCourt</a:t>
            </a:r>
          </a:p>
          <a:p>
            <a:r>
              <a:rPr lang="en-US" dirty="0" smtClean="0"/>
              <a:t>Hong Zhang</a:t>
            </a:r>
          </a:p>
          <a:p>
            <a:r>
              <a:rPr lang="en-US" dirty="0" smtClean="0"/>
              <a:t>Tom </a:t>
            </a:r>
            <a:r>
              <a:rPr lang="en-US" dirty="0" err="1" smtClean="0"/>
              <a:t>Rognlien</a:t>
            </a:r>
            <a:endParaRPr lang="en-US" dirty="0" smtClean="0"/>
          </a:p>
          <a:p>
            <a:r>
              <a:rPr lang="en-US" dirty="0" smtClean="0"/>
              <a:t>Lois </a:t>
            </a:r>
            <a:r>
              <a:rPr lang="en-US" dirty="0" err="1" smtClean="0"/>
              <a:t>Curfman</a:t>
            </a:r>
            <a:r>
              <a:rPr lang="en-US" dirty="0" smtClean="0"/>
              <a:t> </a:t>
            </a:r>
            <a:r>
              <a:rPr lang="en-US" dirty="0" err="1" smtClean="0"/>
              <a:t>McInnes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NP=8, Without Neutrals</a:t>
            </a:r>
            <a:endParaRPr lang="en-US" dirty="0"/>
          </a:p>
        </p:txBody>
      </p:sp>
      <p:pic>
        <p:nvPicPr>
          <p:cNvPr id="3074" name="Picture 2" descr="C:\Users\ironmike\AppData\Local\VirtualStore\Program Files\MATLAB71\work\argonne\m128\m1D8procstat\v4dt4n8DDl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775201" cy="3581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" y="5334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ASM prefers a 1D domain decomposition without neutrals;</a:t>
            </a:r>
          </a:p>
          <a:p>
            <a:r>
              <a:rPr lang="en-US" sz="2400" dirty="0" smtClean="0"/>
              <a:t>LU slightly prefers 1D, but not as significantly as ASM.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6" name="Picture 4" descr="C:\Users\ironmike\AppData\Local\VirtualStore\Program Files\MATLAB71\work\argonne\m128\m1D8procstat\v4dt4n8DDba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800" y="1600200"/>
            <a:ext cx="4775200" cy="35814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NP=8, With Neutrals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34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ASM prefers a 2D domain decomposition with neutrals;</a:t>
            </a:r>
          </a:p>
          <a:p>
            <a:r>
              <a:rPr lang="en-US" sz="2400" dirty="0" smtClean="0"/>
              <a:t>LU shows no preference.</a:t>
            </a:r>
            <a:endParaRPr lang="en-US" dirty="0"/>
          </a:p>
        </p:txBody>
      </p:sp>
      <p:pic>
        <p:nvPicPr>
          <p:cNvPr id="4099" name="Picture 3" descr="C:\Users\ironmike\AppData\Local\VirtualStore\Program Files\MATLAB71\work\argonne\m128\m1D8procstat\v5dt4n8DDl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4775201" cy="3581400"/>
          </a:xfrm>
          <a:prstGeom prst="rect">
            <a:avLst/>
          </a:prstGeom>
          <a:noFill/>
        </p:spPr>
      </p:pic>
      <p:pic>
        <p:nvPicPr>
          <p:cNvPr id="4100" name="Picture 4" descr="C:\Users\ironmike\AppData\Local\VirtualStore\Program Files\MATLAB71\work\argonne\m128\m1D8procstat\v5dt4n8DDba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799" y="1447800"/>
            <a:ext cx="4775201" cy="35814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Preconditioners</a:t>
            </a:r>
            <a:r>
              <a:rPr lang="en-US" dirty="0" smtClean="0"/>
              <a:t> (appears later)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We don’t need this slide now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Here will go a comparison of</a:t>
            </a:r>
          </a:p>
          <a:p>
            <a:pPr lvl="1"/>
            <a:r>
              <a:rPr lang="en-US" dirty="0" smtClean="0"/>
              <a:t>LU</a:t>
            </a:r>
          </a:p>
          <a:p>
            <a:pPr lvl="1"/>
            <a:r>
              <a:rPr lang="en-US" dirty="0" err="1" smtClean="0"/>
              <a:t>Bjacobi+LU</a:t>
            </a:r>
            <a:endParaRPr lang="en-US" dirty="0" smtClean="0"/>
          </a:p>
          <a:p>
            <a:pPr lvl="1"/>
            <a:r>
              <a:rPr lang="en-US" dirty="0" smtClean="0"/>
              <a:t>ASM+ILU(0)</a:t>
            </a:r>
          </a:p>
          <a:p>
            <a:pPr lvl="1"/>
            <a:r>
              <a:rPr lang="en-US" dirty="0" smtClean="0"/>
              <a:t>ASM+LU</a:t>
            </a:r>
          </a:p>
          <a:p>
            <a:pPr lvl="1"/>
            <a:r>
              <a:rPr lang="en-US" dirty="0" smtClean="0"/>
              <a:t>ASM+LU with overlap 2</a:t>
            </a:r>
          </a:p>
          <a:p>
            <a:r>
              <a:rPr lang="en-US" dirty="0" smtClean="0"/>
              <a:t>This will be with lag=1, </a:t>
            </a:r>
            <a:r>
              <a:rPr lang="en-US" dirty="0" err="1" smtClean="0"/>
              <a:t>dt</a:t>
            </a:r>
            <a:r>
              <a:rPr lang="en-US" dirty="0" smtClean="0"/>
              <a:t>=1e-4, 4 &amp; 5 </a:t>
            </a:r>
            <a:r>
              <a:rPr lang="en-US" dirty="0" err="1" smtClean="0"/>
              <a:t>vars</a:t>
            </a:r>
            <a:endParaRPr lang="en-US" dirty="0" smtClean="0"/>
          </a:p>
          <a:p>
            <a:r>
              <a:rPr lang="en-US" dirty="0" smtClean="0"/>
              <a:t>Do we want runs with lag=5 in here?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Overlap</a:t>
            </a:r>
            <a:endParaRPr lang="en-US" dirty="0"/>
          </a:p>
        </p:txBody>
      </p:sp>
      <p:pic>
        <p:nvPicPr>
          <p:cNvPr id="1028" name="Picture 4" descr="C:\Users\ironmike\AppData\Local\VirtualStore\Program Files\MATLAB71\work\argonne\m128\stag4\v5o0123b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00200"/>
            <a:ext cx="8837612" cy="40005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1000" y="5638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Some overlap is recommended, but improvement is minimal for a small number of processors, or a large overlap.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Solvers on Blocks</a:t>
            </a:r>
            <a:endParaRPr lang="en-US" dirty="0"/>
          </a:p>
        </p:txBody>
      </p:sp>
      <p:pic>
        <p:nvPicPr>
          <p:cNvPr id="2050" name="Picture 2" descr="C:\Users\ironmike\AppData\Local\VirtualStore\Program Files\MATLAB71\work\argonne\m128\stag4\v5ilub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7237412" cy="4000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5562600"/>
            <a:ext cx="7924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LU is preferred for low NP (mid to large block size)</a:t>
            </a:r>
          </a:p>
          <a:p>
            <a:r>
              <a:rPr lang="en-US" sz="2400" dirty="0" smtClean="0"/>
              <a:t>but solvers are equal for higher NP (small block size)</a:t>
            </a:r>
          </a:p>
          <a:p>
            <a:r>
              <a:rPr lang="en-US" sz="2400" dirty="0" smtClean="0"/>
              <a:t>LU: our default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Multiple Time Stepping</a:t>
            </a:r>
            <a:endParaRPr lang="en-US" dirty="0"/>
          </a:p>
        </p:txBody>
      </p:sp>
      <p:pic>
        <p:nvPicPr>
          <p:cNvPr id="1026" name="Picture 2" descr="C:\Users\ironmike\AppData\Local\VirtualStore\Program Files\MATLAB71\work\argonne\m128\m128mstepstat\mstepl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71600"/>
            <a:ext cx="5334001" cy="4000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5334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Conducting multiple steps is computationally similar to a single time step; therefore, our analysis on a single time step can be extrapolated to general time stepping.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Component Physics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5800" y="1524000"/>
            <a:ext cx="1828800" cy="1512332"/>
            <a:chOff x="1676400" y="2590800"/>
            <a:chExt cx="1828800" cy="1512332"/>
          </a:xfrm>
        </p:grpSpPr>
        <p:graphicFrame>
          <p:nvGraphicFramePr>
            <p:cNvPr id="4" name="Content Placeholder 3"/>
            <p:cNvGraphicFramePr>
              <a:graphicFrameLocks noChangeAspect="1"/>
            </p:cNvGraphicFramePr>
            <p:nvPr>
              <p:ph idx="1"/>
            </p:nvPr>
          </p:nvGraphicFramePr>
          <p:xfrm>
            <a:off x="1905000" y="2590800"/>
            <a:ext cx="1355725" cy="998538"/>
          </p:xfrm>
          <a:graphic>
            <a:graphicData uri="http://schemas.openxmlformats.org/presentationml/2006/ole">
              <p:oleObj spid="_x0000_s2050" name="Equation" r:id="rId3" imgW="965160" imgH="711000" progId="Equation.3">
                <p:embed/>
              </p:oleObj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1676400" y="37338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Natural Ordering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514600" y="1828800"/>
            <a:ext cx="1600200" cy="1255931"/>
            <a:chOff x="2514600" y="1981200"/>
            <a:chExt cx="1600200" cy="1255931"/>
          </a:xfrm>
        </p:grpSpPr>
        <p:sp>
          <p:nvSpPr>
            <p:cNvPr id="7" name="Right Arrow 6"/>
            <p:cNvSpPr/>
            <p:nvPr/>
          </p:nvSpPr>
          <p:spPr>
            <a:xfrm>
              <a:off x="2590800" y="1981200"/>
              <a:ext cx="1447800" cy="4572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14600" y="2590800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Physics-based</a:t>
              </a:r>
            </a:p>
            <a:p>
              <a:pPr algn="ctr"/>
              <a:r>
                <a:rPr lang="en-US" dirty="0" smtClean="0"/>
                <a:t>Reordering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57200" y="3352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By leveraging our knowledge of the different component physics in the system, we can produce a better </a:t>
            </a:r>
            <a:r>
              <a:rPr lang="en-US" sz="2400" dirty="0" err="1" smtClean="0"/>
              <a:t>preconditioner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4114800" y="1524000"/>
            <a:ext cx="1752600" cy="1636932"/>
            <a:chOff x="4038600" y="1600200"/>
            <a:chExt cx="1752600" cy="1636932"/>
          </a:xfrm>
        </p:grpSpPr>
        <p:graphicFrame>
          <p:nvGraphicFramePr>
            <p:cNvPr id="11" name="Content Placeholder 3"/>
            <p:cNvGraphicFramePr>
              <a:graphicFrameLocks noChangeAspect="1"/>
            </p:cNvGraphicFramePr>
            <p:nvPr/>
          </p:nvGraphicFramePr>
          <p:xfrm>
            <a:off x="4267200" y="1600200"/>
            <a:ext cx="1301469" cy="990600"/>
          </p:xfrm>
          <a:graphic>
            <a:graphicData uri="http://schemas.openxmlformats.org/presentationml/2006/ole">
              <p:oleObj spid="_x0000_s2051" name="Equation" r:id="rId4" imgW="634680" imgH="482400" progId="Equation.3">
                <p:embed/>
              </p:oleObj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4038600" y="2590801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Components are Separated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083300" y="1524000"/>
            <a:ext cx="2908300" cy="1588532"/>
            <a:chOff x="6083300" y="1524000"/>
            <a:chExt cx="2908300" cy="1588532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6096000" y="2667000"/>
            <a:ext cx="381000" cy="431800"/>
          </p:xfrm>
          <a:graphic>
            <a:graphicData uri="http://schemas.openxmlformats.org/presentationml/2006/ole">
              <p:oleObj spid="_x0000_s2052" name="Equation" r:id="rId5" imgW="190440" imgH="215640" progId="Equation.3">
                <p:embed/>
              </p:oleObj>
            </a:graphicData>
          </a:graphic>
        </p:graphicFrame>
        <p:graphicFrame>
          <p:nvGraphicFramePr>
            <p:cNvPr id="2053" name="Object 5"/>
            <p:cNvGraphicFramePr>
              <a:graphicFrameLocks noChangeAspect="1"/>
            </p:cNvGraphicFramePr>
            <p:nvPr/>
          </p:nvGraphicFramePr>
          <p:xfrm>
            <a:off x="6096000" y="1524000"/>
            <a:ext cx="381000" cy="462643"/>
          </p:xfrm>
          <a:graphic>
            <a:graphicData uri="http://schemas.openxmlformats.org/presentationml/2006/ole">
              <p:oleObj spid="_x0000_s2053" name="Equation" r:id="rId6" imgW="177480" imgH="215640" progId="Equation.3">
                <p:embed/>
              </p:oleObj>
            </a:graphicData>
          </a:graphic>
        </p:graphicFrame>
        <p:graphicFrame>
          <p:nvGraphicFramePr>
            <p:cNvPr id="2054" name="Object 6"/>
            <p:cNvGraphicFramePr>
              <a:graphicFrameLocks noChangeAspect="1"/>
            </p:cNvGraphicFramePr>
            <p:nvPr/>
          </p:nvGraphicFramePr>
          <p:xfrm>
            <a:off x="6083300" y="1905000"/>
            <a:ext cx="407988" cy="461963"/>
          </p:xfrm>
          <a:graphic>
            <a:graphicData uri="http://schemas.openxmlformats.org/presentationml/2006/ole">
              <p:oleObj spid="_x0000_s2054" name="Equation" r:id="rId7" imgW="190440" imgH="215640" progId="Equation.3">
                <p:embed/>
              </p:oleObj>
            </a:graphicData>
          </a:graphic>
        </p:graphicFrame>
        <p:graphicFrame>
          <p:nvGraphicFramePr>
            <p:cNvPr id="2055" name="Object 7"/>
            <p:cNvGraphicFramePr>
              <a:graphicFrameLocks noChangeAspect="1"/>
            </p:cNvGraphicFramePr>
            <p:nvPr/>
          </p:nvGraphicFramePr>
          <p:xfrm>
            <a:off x="6083300" y="2273300"/>
            <a:ext cx="407988" cy="488950"/>
          </p:xfrm>
          <a:graphic>
            <a:graphicData uri="http://schemas.openxmlformats.org/presentationml/2006/ole">
              <p:oleObj spid="_x0000_s2055" name="Equation" r:id="rId8" imgW="190440" imgH="228600" progId="Equation.3">
                <p:embed/>
              </p:oleObj>
            </a:graphicData>
          </a:graphic>
        </p:graphicFrame>
        <p:sp>
          <p:nvSpPr>
            <p:cNvPr id="19" name="TextBox 18"/>
            <p:cNvSpPr txBox="1"/>
            <p:nvPr/>
          </p:nvSpPr>
          <p:spPr>
            <a:xfrm>
              <a:off x="6477000" y="16002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Non Neutral Terms Only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77000" y="19812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Neutral to Non Neutral 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77000" y="23622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Non Neutral to Neutral 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77000" y="27432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Neutral Terms Only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3400" y="4572000"/>
            <a:ext cx="1828800" cy="1905000"/>
            <a:chOff x="533400" y="4800600"/>
            <a:chExt cx="1828800" cy="1905000"/>
          </a:xfrm>
        </p:grpSpPr>
        <p:graphicFrame>
          <p:nvGraphicFramePr>
            <p:cNvPr id="24" name="Content Placeholder 3"/>
            <p:cNvGraphicFramePr>
              <a:graphicFrameLocks noChangeAspect="1"/>
            </p:cNvGraphicFramePr>
            <p:nvPr/>
          </p:nvGraphicFramePr>
          <p:xfrm>
            <a:off x="685800" y="4800600"/>
            <a:ext cx="1535112" cy="990600"/>
          </p:xfrm>
          <a:graphic>
            <a:graphicData uri="http://schemas.openxmlformats.org/presentationml/2006/ole">
              <p:oleObj spid="_x0000_s2056" name="Equation" r:id="rId9" imgW="749160" imgH="482400" progId="Equation.3">
                <p:embed/>
              </p:oleObj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533400" y="5782270"/>
              <a:ext cx="1828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Additive </a:t>
              </a:r>
              <a:r>
                <a:rPr lang="en-US" dirty="0" err="1" smtClean="0"/>
                <a:t>Componentwise</a:t>
              </a:r>
              <a:r>
                <a:rPr lang="en-US" dirty="0" smtClean="0"/>
                <a:t> </a:t>
              </a:r>
              <a:r>
                <a:rPr lang="en-US" dirty="0" err="1" smtClean="0"/>
                <a:t>Preconditioner</a:t>
              </a:r>
              <a:endParaRPr lang="en-US" dirty="0"/>
            </a:p>
          </p:txBody>
        </p:sp>
      </p:grpSp>
      <p:sp>
        <p:nvSpPr>
          <p:cNvPr id="27" name="Right Arrow 26"/>
          <p:cNvSpPr/>
          <p:nvPr/>
        </p:nvSpPr>
        <p:spPr>
          <a:xfrm rot="1671876">
            <a:off x="2221139" y="5557753"/>
            <a:ext cx="1033081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2286000" y="4724400"/>
            <a:ext cx="990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352800" y="4572000"/>
            <a:ext cx="2430462" cy="646331"/>
            <a:chOff x="3589338" y="4495800"/>
            <a:chExt cx="2430462" cy="646331"/>
          </a:xfrm>
        </p:grpSpPr>
        <p:graphicFrame>
          <p:nvGraphicFramePr>
            <p:cNvPr id="30" name="Object 5"/>
            <p:cNvGraphicFramePr>
              <a:graphicFrameLocks noChangeAspect="1"/>
            </p:cNvGraphicFramePr>
            <p:nvPr/>
          </p:nvGraphicFramePr>
          <p:xfrm>
            <a:off x="3589338" y="4557713"/>
            <a:ext cx="517525" cy="490537"/>
          </p:xfrm>
          <a:graphic>
            <a:graphicData uri="http://schemas.openxmlformats.org/presentationml/2006/ole">
              <p:oleObj spid="_x0000_s2058" name="Equation" r:id="rId10" imgW="241200" imgH="228600" progId="Equation.3">
                <p:embed/>
              </p:oleObj>
            </a:graphicData>
          </a:graphic>
        </p:graphicFrame>
        <p:sp>
          <p:nvSpPr>
            <p:cNvPr id="31" name="TextBox 30"/>
            <p:cNvSpPr txBox="1"/>
            <p:nvPr/>
          </p:nvSpPr>
          <p:spPr>
            <a:xfrm>
              <a:off x="4191000" y="4495800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Additive Schwarz,</a:t>
              </a:r>
            </a:p>
            <a:p>
              <a:r>
                <a:rPr lang="en-US" dirty="0" smtClean="0"/>
                <a:t>LU on Blocks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352800" y="5715000"/>
            <a:ext cx="2057400" cy="457200"/>
            <a:chOff x="3530600" y="5702300"/>
            <a:chExt cx="2057400" cy="457200"/>
          </a:xfrm>
        </p:grpSpPr>
        <p:graphicFrame>
          <p:nvGraphicFramePr>
            <p:cNvPr id="29" name="Object 28"/>
            <p:cNvGraphicFramePr>
              <a:graphicFrameLocks noChangeAspect="1"/>
            </p:cNvGraphicFramePr>
            <p:nvPr/>
          </p:nvGraphicFramePr>
          <p:xfrm>
            <a:off x="3530600" y="5702300"/>
            <a:ext cx="482600" cy="457200"/>
          </p:xfrm>
          <a:graphic>
            <a:graphicData uri="http://schemas.openxmlformats.org/presentationml/2006/ole">
              <p:oleObj spid="_x0000_s2057" name="Equation" r:id="rId11" imgW="241200" imgH="228600" progId="Equation.3">
                <p:embed/>
              </p:oleObj>
            </a:graphicData>
          </a:graphic>
        </p:graphicFrame>
        <p:sp>
          <p:nvSpPr>
            <p:cNvPr id="32" name="TextBox 31"/>
            <p:cNvSpPr txBox="1"/>
            <p:nvPr/>
          </p:nvSpPr>
          <p:spPr>
            <a:xfrm>
              <a:off x="4216400" y="57023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Full LU Solve</a:t>
              </a:r>
              <a:endParaRPr lang="en-US" dirty="0"/>
            </a:p>
          </p:txBody>
        </p:sp>
      </p:grpSp>
      <p:sp>
        <p:nvSpPr>
          <p:cNvPr id="35" name="Right Arrow 34"/>
          <p:cNvSpPr/>
          <p:nvPr/>
        </p:nvSpPr>
        <p:spPr>
          <a:xfrm>
            <a:off x="5867400" y="46482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5867400" y="56388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705600" y="4572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Additive Schwarz gives us scalability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05600" y="5562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LU handles the block that ASM cannot</a:t>
            </a:r>
            <a:endParaRPr lang="en-US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Preconditioning</a:t>
            </a:r>
            <a:endParaRPr lang="en-US" dirty="0"/>
          </a:p>
        </p:txBody>
      </p:sp>
      <p:pic>
        <p:nvPicPr>
          <p:cNvPr id="1026" name="Picture 2" descr="C:\Users\The Boss\AppData\Local\VirtualStore\Program Files (x86)\MATLAB71\work\argonne\m128\m128dt4stat\v5p07l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95400"/>
            <a:ext cx="5334001" cy="42767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" y="5638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Scalability for LU: 1.8x1.8x1.5 = 4.86</a:t>
            </a:r>
          </a:p>
          <a:p>
            <a:r>
              <a:rPr lang="en-US" sz="2400" dirty="0" smtClean="0"/>
              <a:t>Scalability for FS: 2.0x2.1x1.8 = 7.56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Preconditioning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3716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Even without reevaluating the </a:t>
            </a:r>
            <a:r>
              <a:rPr lang="en-US" sz="2400" dirty="0" err="1" smtClean="0"/>
              <a:t>Jacobian</a:t>
            </a:r>
            <a:r>
              <a:rPr lang="en-US" sz="2400" dirty="0" smtClean="0"/>
              <a:t>, we can see the physics </a:t>
            </a:r>
            <a:r>
              <a:rPr lang="en-US" sz="2400" dirty="0" err="1" smtClean="0"/>
              <a:t>preconditioner</a:t>
            </a:r>
            <a:r>
              <a:rPr lang="en-US" sz="2400" dirty="0" smtClean="0"/>
              <a:t> outperforms the full decomposition.</a:t>
            </a:r>
            <a:endParaRPr lang="en-US" sz="2400" dirty="0"/>
          </a:p>
        </p:txBody>
      </p:sp>
      <p:pic>
        <p:nvPicPr>
          <p:cNvPr id="32770" name="Picture 2" descr="C:\Users\The Boss\Documents\argonne\v5a5p07l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0"/>
            <a:ext cx="7145338" cy="447675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79375"/>
            <a:ext cx="8086725" cy="685800"/>
          </a:xfrm>
        </p:spPr>
        <p:txBody>
          <a:bodyPr>
            <a:noAutofit/>
          </a:bodyPr>
          <a:lstStyle/>
          <a:p>
            <a:r>
              <a:rPr lang="en-US" sz="2800" b="1" dirty="0"/>
              <a:t>UEDGE computations are done on a 2D logically-rectangular mesh; facilitates parallel decomposition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438" y="1436688"/>
            <a:ext cx="3127375" cy="4505325"/>
          </a:xfrm>
        </p:spPr>
        <p:txBody>
          <a:bodyPr>
            <a:normAutofit/>
          </a:bodyPr>
          <a:lstStyle/>
          <a:p>
            <a:r>
              <a:rPr lang="en-US" sz="2000" dirty="0"/>
              <a:t>Physical mesh is based on magnetic flux surfaces (here DIII-D)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Code algorithms treat problem on a rectangular domain with mapping as shown  </a:t>
            </a:r>
          </a:p>
          <a:p>
            <a:endParaRPr lang="en-US" sz="2000" dirty="0"/>
          </a:p>
          <a:p>
            <a:pPr>
              <a:buFontTx/>
              <a:buNone/>
            </a:pPr>
            <a:endParaRPr lang="en-US" sz="2000" dirty="0"/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4010025" y="1192213"/>
            <a:ext cx="4613275" cy="496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922713" y="3529013"/>
            <a:ext cx="620712" cy="776287"/>
            <a:chOff x="2363" y="2223"/>
            <a:chExt cx="391" cy="489"/>
          </a:xfrm>
        </p:grpSpPr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 flipV="1">
              <a:off x="2369" y="2223"/>
              <a:ext cx="0" cy="4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>
              <a:off x="2363" y="2705"/>
              <a:ext cx="3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3998913" y="4284663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367" name="Text Box 11"/>
          <p:cNvSpPr txBox="1">
            <a:spLocks noChangeArrowheads="1"/>
          </p:cNvSpPr>
          <p:nvPr/>
        </p:nvSpPr>
        <p:spPr bwMode="auto">
          <a:xfrm>
            <a:off x="3586163" y="3497263"/>
            <a:ext cx="2921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b="1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and short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Parallel scalability depends on various factors</a:t>
            </a:r>
          </a:p>
          <a:p>
            <a:pPr lvl="1"/>
            <a:r>
              <a:rPr lang="en-US" sz="2000" dirty="0" smtClean="0"/>
              <a:t>Physics Model: With and without neutrals</a:t>
            </a:r>
          </a:p>
          <a:p>
            <a:pPr lvl="1"/>
            <a:r>
              <a:rPr lang="en-US" sz="2000" dirty="0" smtClean="0"/>
              <a:t>Math Model: 1D versus 2D domain decomposition</a:t>
            </a:r>
          </a:p>
          <a:p>
            <a:pPr lvl="1"/>
            <a:r>
              <a:rPr lang="en-US" sz="2000" dirty="0" smtClean="0"/>
              <a:t>Algorithms and Implementation:</a:t>
            </a:r>
          </a:p>
          <a:p>
            <a:pPr lvl="2"/>
            <a:r>
              <a:rPr lang="en-US" sz="2000" dirty="0" smtClean="0"/>
              <a:t>LU (MUMPS) or additive Schwarz </a:t>
            </a:r>
            <a:r>
              <a:rPr lang="en-US" sz="2000" dirty="0" err="1" smtClean="0"/>
              <a:t>preconditioners</a:t>
            </a:r>
            <a:endParaRPr lang="en-US" sz="2000" dirty="0" smtClean="0"/>
          </a:p>
          <a:p>
            <a:pPr lvl="2"/>
            <a:r>
              <a:rPr lang="en-US" sz="2000" dirty="0" smtClean="0"/>
              <a:t>Including time step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Some conclusions</a:t>
            </a:r>
          </a:p>
          <a:p>
            <a:pPr lvl="1"/>
            <a:r>
              <a:rPr lang="en-US" sz="2000" dirty="0" smtClean="0"/>
              <a:t>Parallel multi-step time advance works</a:t>
            </a:r>
          </a:p>
          <a:p>
            <a:pPr lvl="1"/>
            <a:r>
              <a:rPr lang="en-US" sz="2000" dirty="0" smtClean="0"/>
              <a:t>Including neutrals, approach ~5-6 speed-up for NP=8, saturating</a:t>
            </a:r>
          </a:p>
          <a:p>
            <a:pPr lvl="1"/>
            <a:r>
              <a:rPr lang="en-US" sz="2000" dirty="0" smtClean="0"/>
              <a:t>Without neutrals, we don’t see any saturation for NP=8</a:t>
            </a:r>
          </a:p>
          <a:p>
            <a:pPr lvl="1"/>
            <a:r>
              <a:rPr lang="en-US" sz="2000" dirty="0" smtClean="0"/>
              <a:t>Time-step improves convergence/efficiency</a:t>
            </a:r>
          </a:p>
          <a:p>
            <a:pPr lvl="1"/>
            <a:r>
              <a:rPr lang="en-US" sz="2000" dirty="0" smtClean="0"/>
              <a:t>1D decomposition often performs better than 2D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For parallel computations, either 1D or 2D decomposition can be utilized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438" y="1698625"/>
            <a:ext cx="3327400" cy="3990975"/>
          </a:xfrm>
        </p:spPr>
        <p:txBody>
          <a:bodyPr>
            <a:normAutofit/>
          </a:bodyPr>
          <a:lstStyle/>
          <a:p>
            <a:r>
              <a:rPr lang="en-US" sz="2000" dirty="0"/>
              <a:t>1D radial decomposition can use serial code logic in the </a:t>
            </a:r>
            <a:r>
              <a:rPr lang="en-US" sz="2000" dirty="0" err="1"/>
              <a:t>poloidal</a:t>
            </a:r>
            <a:r>
              <a:rPr lang="en-US" sz="2000" dirty="0"/>
              <a:t> direction (i.e., non-local indexing around </a:t>
            </a:r>
            <a:r>
              <a:rPr lang="en-US" sz="2000" dirty="0" err="1"/>
              <a:t>poloidal</a:t>
            </a:r>
            <a:r>
              <a:rPr lang="en-US" sz="2000" dirty="0"/>
              <a:t> cuts)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2D decomposition uses domains with edges at </a:t>
            </a:r>
            <a:r>
              <a:rPr lang="en-US" sz="2000" dirty="0" err="1"/>
              <a:t>poloidal</a:t>
            </a:r>
            <a:r>
              <a:rPr lang="en-US" sz="2000" dirty="0"/>
              <a:t> cuts to eliminate non-local indexing</a:t>
            </a:r>
          </a:p>
        </p:txBody>
      </p:sp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9250" y="1303338"/>
            <a:ext cx="4467225" cy="4686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381000"/>
            <a:ext cx="7807325" cy="685800"/>
          </a:xfrm>
        </p:spPr>
        <p:txBody>
          <a:bodyPr>
            <a:noAutofit/>
          </a:bodyPr>
          <a:lstStyle/>
          <a:p>
            <a:r>
              <a:rPr lang="en-US" sz="2800" b="1" dirty="0"/>
              <a:t>Typical solutions exhibit range edge phenomena, e.g., plate recycling and parallel heat conduction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225" y="1785938"/>
            <a:ext cx="3355975" cy="3970337"/>
          </a:xfrm>
        </p:spPr>
        <p:txBody>
          <a:bodyPr>
            <a:normAutofit/>
          </a:bodyPr>
          <a:lstStyle/>
          <a:p>
            <a:r>
              <a:rPr lang="en-US" sz="2000" dirty="0"/>
              <a:t>Ions recycle as neutral gas at the </a:t>
            </a:r>
            <a:r>
              <a:rPr lang="en-US" sz="2000" dirty="0" err="1"/>
              <a:t>divertor</a:t>
            </a:r>
            <a:r>
              <a:rPr lang="en-US" sz="2000" dirty="0"/>
              <a:t> (lower surface) to increase plate plasma density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Electron heat  loss at the </a:t>
            </a:r>
            <a:r>
              <a:rPr lang="en-US" sz="2000" dirty="0" err="1"/>
              <a:t>divertor</a:t>
            </a:r>
            <a:r>
              <a:rPr lang="en-US" sz="2000" dirty="0"/>
              <a:t> and ionization losses decreases plate plasma temperature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4017963" y="1500188"/>
            <a:ext cx="4613275" cy="450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Overview of Physics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962400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/>
              <a:t>Magnetic equilibrium for DIII-D single-null </a:t>
            </a:r>
            <a:r>
              <a:rPr lang="en-US" sz="2400" dirty="0" err="1" smtClean="0"/>
              <a:t>tokamak</a:t>
            </a:r>
            <a:endParaRPr lang="en-US" sz="2400" dirty="0" smtClean="0"/>
          </a:p>
          <a:p>
            <a:r>
              <a:rPr lang="en-US" sz="2400" dirty="0" smtClean="0"/>
              <a:t>2D fluid </a:t>
            </a:r>
            <a:r>
              <a:rPr lang="en-US" sz="2400" dirty="0" err="1" smtClean="0"/>
              <a:t>eqns</a:t>
            </a:r>
            <a:r>
              <a:rPr lang="en-US" sz="2400" dirty="0" smtClean="0"/>
              <a:t> for plasma/neutrals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,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u</a:t>
            </a:r>
            <a:r>
              <a:rPr lang="en-US" sz="2400" baseline="-25000" dirty="0" err="1" smtClean="0"/>
              <a:t>pi</a:t>
            </a:r>
            <a:r>
              <a:rPr lang="en-US" sz="2400" dirty="0" smtClean="0"/>
              <a:t>,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g</a:t>
            </a:r>
            <a:r>
              <a:rPr lang="en-US" sz="2400" dirty="0" smtClean="0"/>
              <a:t>, T</a:t>
            </a:r>
            <a:r>
              <a:rPr lang="en-US" sz="2400" baseline="-25000" dirty="0" smtClean="0"/>
              <a:t>e</a:t>
            </a:r>
            <a:r>
              <a:rPr lang="en-US" sz="2400" dirty="0" smtClean="0"/>
              <a:t>, and T</a:t>
            </a:r>
            <a:r>
              <a:rPr lang="en-US" sz="2400" baseline="-25000" dirty="0" smtClean="0"/>
              <a:t>i</a:t>
            </a:r>
            <a:endParaRPr lang="en-US" sz="2400" dirty="0" smtClean="0"/>
          </a:p>
          <a:p>
            <a:r>
              <a:rPr lang="en-US" sz="2400" dirty="0" err="1" smtClean="0"/>
              <a:t>Bndry</a:t>
            </a:r>
            <a:r>
              <a:rPr lang="en-US" sz="2400" dirty="0" smtClean="0"/>
              <a:t> conditions: core – </a:t>
            </a:r>
            <a:r>
              <a:rPr lang="en-US" sz="2400" dirty="0" err="1" smtClean="0"/>
              <a:t>Dirichlet</a:t>
            </a:r>
            <a:r>
              <a:rPr lang="en-US" sz="2400" dirty="0" smtClean="0"/>
              <a:t> or Neumann; wall/</a:t>
            </a:r>
            <a:r>
              <a:rPr lang="en-US" sz="2400" dirty="0" err="1" smtClean="0"/>
              <a:t>divertor</a:t>
            </a:r>
            <a:r>
              <a:rPr lang="en-US" sz="2400" dirty="0" smtClean="0"/>
              <a:t> – particle recycling and sheath heat loss</a:t>
            </a:r>
          </a:p>
          <a:p>
            <a:r>
              <a:rPr lang="en-US" sz="2400" dirty="0" smtClean="0"/>
              <a:t>Volumetric Ionization, recombination, and radiation loss</a:t>
            </a:r>
            <a:endParaRPr lang="en-US" sz="2400" dirty="0"/>
          </a:p>
        </p:txBody>
      </p:sp>
      <p:pic>
        <p:nvPicPr>
          <p:cNvPr id="6" name="Picture 5" descr="ni_contour_full_ge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1066800"/>
            <a:ext cx="1861652" cy="3156401"/>
          </a:xfrm>
          <a:prstGeom prst="rect">
            <a:avLst/>
          </a:prstGeom>
        </p:spPr>
      </p:pic>
      <p:pic>
        <p:nvPicPr>
          <p:cNvPr id="7" name="Picture 6" descr="ni_contour_div_reg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4294402"/>
            <a:ext cx="2667000" cy="2190964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UEDGE Problem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/>
          </a:bodyPr>
          <a:lstStyle/>
          <a:p>
            <a:r>
              <a:rPr lang="en-US" sz="2595" dirty="0" smtClean="0"/>
              <a:t>Mesh Size: </a:t>
            </a:r>
            <a:r>
              <a:rPr lang="en-US" sz="2595" dirty="0" smtClean="0">
                <a:solidFill>
                  <a:srgbClr val="FF0000"/>
                </a:solidFill>
              </a:rPr>
              <a:t>(</a:t>
            </a:r>
            <a:r>
              <a:rPr lang="en-US" sz="2595" dirty="0" err="1" smtClean="0">
                <a:solidFill>
                  <a:srgbClr val="FF0000"/>
                </a:solidFill>
              </a:rPr>
              <a:t>poloidal</a:t>
            </a:r>
            <a:r>
              <a:rPr lang="en-US" sz="2595" dirty="0" smtClean="0">
                <a:solidFill>
                  <a:srgbClr val="FF0000"/>
                </a:solidFill>
              </a:rPr>
              <a:t> </a:t>
            </a:r>
            <a:r>
              <a:rPr lang="en-US" sz="2595" dirty="0" err="1" smtClean="0">
                <a:solidFill>
                  <a:srgbClr val="FF0000"/>
                </a:solidFill>
              </a:rPr>
              <a:t>x</a:t>
            </a:r>
            <a:r>
              <a:rPr lang="en-US" sz="2595" dirty="0" smtClean="0">
                <a:solidFill>
                  <a:srgbClr val="FF0000"/>
                </a:solidFill>
              </a:rPr>
              <a:t> radial) </a:t>
            </a:r>
            <a:r>
              <a:rPr lang="en-US" sz="2595" dirty="0" smtClean="0"/>
              <a:t>64x32 or 128x64</a:t>
            </a:r>
          </a:p>
          <a:p>
            <a:r>
              <a:rPr lang="en-US" sz="2595" dirty="0" smtClean="0">
                <a:solidFill>
                  <a:srgbClr val="FF0000"/>
                </a:solidFill>
              </a:rPr>
              <a:t>Active Variables: 3 (omit </a:t>
            </a:r>
            <a:r>
              <a:rPr lang="en-US" sz="2595" dirty="0" err="1" smtClean="0">
                <a:solidFill>
                  <a:srgbClr val="FF0000"/>
                </a:solidFill>
              </a:rPr>
              <a:t>u</a:t>
            </a:r>
            <a:r>
              <a:rPr lang="en-US" sz="2595" baseline="-25000" dirty="0" err="1" smtClean="0">
                <a:solidFill>
                  <a:srgbClr val="FF0000"/>
                </a:solidFill>
              </a:rPr>
              <a:t>pi</a:t>
            </a:r>
            <a:r>
              <a:rPr lang="en-US" sz="2595" dirty="0" smtClean="0">
                <a:solidFill>
                  <a:srgbClr val="FF0000"/>
                </a:solidFill>
              </a:rPr>
              <a:t>, T</a:t>
            </a:r>
            <a:r>
              <a:rPr lang="en-US" sz="2595" baseline="-25000" dirty="0" smtClean="0">
                <a:solidFill>
                  <a:srgbClr val="FF0000"/>
                </a:solidFill>
              </a:rPr>
              <a:t>e</a:t>
            </a:r>
            <a:r>
              <a:rPr lang="en-US" sz="2595" dirty="0" smtClean="0">
                <a:solidFill>
                  <a:srgbClr val="FF0000"/>
                </a:solidFill>
              </a:rPr>
              <a:t>) , 4 (omit </a:t>
            </a:r>
            <a:r>
              <a:rPr lang="en-US" sz="2595" dirty="0" err="1" smtClean="0">
                <a:solidFill>
                  <a:srgbClr val="FF0000"/>
                </a:solidFill>
              </a:rPr>
              <a:t>n</a:t>
            </a:r>
            <a:r>
              <a:rPr lang="en-US" sz="2595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2595" dirty="0" smtClean="0">
                <a:solidFill>
                  <a:srgbClr val="FF0000"/>
                </a:solidFill>
              </a:rPr>
              <a:t>) or 5 (all)</a:t>
            </a:r>
          </a:p>
          <a:p>
            <a:r>
              <a:rPr lang="en-US" sz="2595" dirty="0" smtClean="0"/>
              <a:t>Time Step: 1 </a:t>
            </a:r>
            <a:r>
              <a:rPr lang="en-US" sz="2595" dirty="0" err="1" smtClean="0">
                <a:solidFill>
                  <a:srgbClr val="FF0000"/>
                </a:solidFill>
              </a:rPr>
              <a:t>s</a:t>
            </a:r>
            <a:r>
              <a:rPr lang="en-US" sz="2595" dirty="0" smtClean="0">
                <a:solidFill>
                  <a:srgbClr val="FF0000"/>
                </a:solidFill>
              </a:rPr>
              <a:t> (~steady-state)</a:t>
            </a:r>
            <a:r>
              <a:rPr lang="en-US" sz="2595" dirty="0" smtClean="0"/>
              <a:t> or 1e-5</a:t>
            </a:r>
            <a:r>
              <a:rPr lang="en-US" sz="2595" dirty="0" smtClean="0">
                <a:solidFill>
                  <a:srgbClr val="FF0000"/>
                </a:solidFill>
              </a:rPr>
              <a:t> – 1e-2</a:t>
            </a:r>
            <a:r>
              <a:rPr lang="en-US" sz="2595" dirty="0" smtClean="0"/>
              <a:t> </a:t>
            </a:r>
            <a:r>
              <a:rPr lang="en-US" sz="2595" dirty="0" err="1" smtClean="0">
                <a:solidFill>
                  <a:srgbClr val="FF0000"/>
                </a:solidFill>
              </a:rPr>
              <a:t>s</a:t>
            </a:r>
            <a:r>
              <a:rPr lang="en-US" sz="2595" dirty="0" smtClean="0">
                <a:solidFill>
                  <a:srgbClr val="FF0000"/>
                </a:solidFill>
              </a:rPr>
              <a:t> (transient)</a:t>
            </a:r>
            <a:endParaRPr lang="en-US" sz="2595" dirty="0" smtClean="0"/>
          </a:p>
          <a:p>
            <a:r>
              <a:rPr lang="en-US" sz="2595" dirty="0" smtClean="0">
                <a:solidFill>
                  <a:srgbClr val="FF0000"/>
                </a:solidFill>
              </a:rPr>
              <a:t>Domain decomposition: 1D or 2D</a:t>
            </a:r>
          </a:p>
          <a:p>
            <a:r>
              <a:rPr lang="en-US" sz="2595" dirty="0" smtClean="0">
                <a:solidFill>
                  <a:srgbClr val="FF0000"/>
                </a:solidFill>
              </a:rPr>
              <a:t>Finite-difference preconditioning </a:t>
            </a:r>
            <a:r>
              <a:rPr lang="en-US" sz="2595" dirty="0" err="1" smtClean="0">
                <a:solidFill>
                  <a:srgbClr val="FF0000"/>
                </a:solidFill>
              </a:rPr>
              <a:t>Jacobian</a:t>
            </a:r>
            <a:r>
              <a:rPr lang="en-US" sz="2595" dirty="0" smtClean="0">
                <a:solidFill>
                  <a:srgbClr val="FF0000"/>
                </a:solidFill>
              </a:rPr>
              <a:t> (using </a:t>
            </a:r>
            <a:r>
              <a:rPr lang="en-US" sz="2595" dirty="0" err="1" smtClean="0">
                <a:solidFill>
                  <a:srgbClr val="FF0000"/>
                </a:solidFill>
              </a:rPr>
              <a:t>PETSc</a:t>
            </a:r>
            <a:r>
              <a:rPr lang="en-US" sz="2595" dirty="0" smtClean="0">
                <a:solidFill>
                  <a:srgbClr val="FF0000"/>
                </a:solidFill>
              </a:rPr>
              <a:t> coloring); recomputed every 1 or 5 iterations (lag)</a:t>
            </a:r>
          </a:p>
          <a:p>
            <a:r>
              <a:rPr lang="en-US" sz="2595" dirty="0" err="1" smtClean="0"/>
              <a:t>Preconditioner</a:t>
            </a:r>
            <a:r>
              <a:rPr lang="en-US" sz="2595" dirty="0" smtClean="0"/>
              <a:t>: Enhanced-LU or Additive Schwarz (ASM)</a:t>
            </a:r>
          </a:p>
          <a:p>
            <a:pPr lvl="1"/>
            <a:r>
              <a:rPr lang="en-US" sz="2595" dirty="0" smtClean="0"/>
              <a:t>ASM </a:t>
            </a:r>
            <a:r>
              <a:rPr lang="en-US" sz="2595" dirty="0" err="1" smtClean="0"/>
              <a:t>sub_PC</a:t>
            </a:r>
            <a:r>
              <a:rPr lang="en-US" sz="2595" dirty="0" smtClean="0"/>
              <a:t>: LU or ILU</a:t>
            </a:r>
          </a:p>
          <a:p>
            <a:pPr lvl="1"/>
            <a:r>
              <a:rPr lang="en-US" sz="2595" dirty="0" smtClean="0"/>
              <a:t>ASM overlap: 0, 1, or higher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statement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 imagine this slide needs work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Multistep parallel </a:t>
            </a:r>
            <a:r>
              <a:rPr lang="en-US" dirty="0" err="1" smtClean="0"/>
              <a:t>uedge</a:t>
            </a:r>
            <a:r>
              <a:rPr lang="en-US" dirty="0" smtClean="0"/>
              <a:t> working successfully</a:t>
            </a:r>
          </a:p>
          <a:p>
            <a:r>
              <a:rPr lang="en-US" dirty="0" smtClean="0"/>
              <a:t>Robust, flexible and efficient solver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On ITER: Mesh_128x64, lag=1, </a:t>
            </a:r>
            <a:r>
              <a:rPr lang="en-US" dirty="0" err="1" smtClean="0"/>
              <a:t>LUvsASM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dt1e-4vs1e-3,  1D domain, NP=1-16, 4 or 5 variables</a:t>
            </a:r>
          </a:p>
          <a:p>
            <a:pPr lvl="1"/>
            <a:r>
              <a:rPr lang="en-US" dirty="0" smtClean="0"/>
              <a:t>On Fusion: </a:t>
            </a:r>
            <a:r>
              <a:rPr lang="en-US" dirty="0" err="1" smtClean="0"/>
              <a:t>Multistepping</a:t>
            </a:r>
            <a:r>
              <a:rPr lang="en-US" dirty="0" smtClean="0"/>
              <a:t> for Mesh_128x64</a:t>
            </a:r>
          </a:p>
          <a:p>
            <a:pPr lvl="2"/>
            <a:r>
              <a:rPr lang="en-US" dirty="0" smtClean="0"/>
              <a:t>It ran = We’re happy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UEDGE runs with NP=16 on </a:t>
            </a:r>
            <a:r>
              <a:rPr lang="en-US" dirty="0" err="1" smtClean="0"/>
              <a:t>iter.txcorp</a:t>
            </a:r>
            <a:endParaRPr lang="en-US" dirty="0"/>
          </a:p>
        </p:txBody>
      </p:sp>
      <p:pic>
        <p:nvPicPr>
          <p:cNvPr id="1026" name="Picture 2" descr="C:\Users\ironmike\AppData\Local\VirtualStore\Program Files\MATLAB71\work\argonne\m128\midt4stat\v5n16dt4l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95400"/>
            <a:ext cx="5334001" cy="40005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5638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Convergence on mesh=128x64, with neutrals activated for NP≤16.  </a:t>
            </a:r>
            <a:r>
              <a:rPr lang="en-US" sz="2400" dirty="0" err="1" smtClean="0"/>
              <a:t>iter.txcorp</a:t>
            </a:r>
            <a:r>
              <a:rPr lang="en-US" sz="2400" dirty="0" smtClean="0"/>
              <a:t> is a shared </a:t>
            </a:r>
            <a:r>
              <a:rPr lang="en-US" sz="2400" dirty="0" smtClean="0">
                <a:solidFill>
                  <a:srgbClr val="FF0000"/>
                </a:solidFill>
              </a:rPr>
              <a:t>resource</a:t>
            </a:r>
            <a:r>
              <a:rPr lang="en-US" sz="2400" dirty="0" smtClean="0"/>
              <a:t> with 4 nodes and 8 cores/node.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0" y="1600200"/>
            <a:ext cx="1905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 that NP=32 converges, but it takes longer than NP=8 and NP=16.  I assume this is because I’m working on a shared resource.  If I get a good run at some point I’ll add it in.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Choice of </a:t>
            </a:r>
            <a:r>
              <a:rPr lang="el-GR" dirty="0" smtClean="0"/>
              <a:t>Δ</a:t>
            </a:r>
            <a:r>
              <a:rPr lang="en-US" dirty="0" smtClean="0"/>
              <a:t>t with Neutrals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295400"/>
            <a:ext cx="46482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81000" y="5410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ASM: Decreasing the time step improves convergence.</a:t>
            </a:r>
          </a:p>
          <a:p>
            <a:r>
              <a:rPr lang="en-US" sz="2800" dirty="0" smtClean="0"/>
              <a:t>LU: Not affected by time step changes.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4648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2600" y="4724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t = 1e-3</a:t>
            </a:r>
            <a:endParaRPr lang="el-GR" sz="28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096000" y="4724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t = 1e-4</a:t>
            </a:r>
            <a:endParaRPr lang="el-GR" sz="2800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Choice of </a:t>
            </a:r>
            <a:r>
              <a:rPr lang="el-GR" dirty="0" smtClean="0"/>
              <a:t>Δ</a:t>
            </a:r>
            <a:r>
              <a:rPr lang="en-US" dirty="0" smtClean="0"/>
              <a:t>t without Neutrals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54864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ASM surpasses LU in efficiency as </a:t>
            </a:r>
            <a:r>
              <a:rPr lang="el-GR" sz="2800" dirty="0" smtClean="0"/>
              <a:t>Δ</a:t>
            </a:r>
            <a:r>
              <a:rPr lang="en-US" sz="2800" dirty="0" smtClean="0"/>
              <a:t>t decreases. </a:t>
            </a:r>
            <a:endParaRPr lang="en-US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752600" y="4724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t = 1e-1</a:t>
            </a:r>
            <a:endParaRPr lang="el-GR" sz="2800" dirty="0" smtClean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192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172200" y="4724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t = 1e-4</a:t>
            </a:r>
            <a:endParaRPr lang="el-GR" sz="28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1D vs. 2D domain partition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4800" y="1143000"/>
            <a:ext cx="4331369" cy="4648200"/>
            <a:chOff x="4640179" y="1524000"/>
            <a:chExt cx="4331369" cy="4648200"/>
          </a:xfrm>
        </p:grpSpPr>
        <p:pic>
          <p:nvPicPr>
            <p:cNvPr id="1028" name="Picture 4" descr="C:\Users\ironmike\Documents\argonne\cmpJmat\v4n8Dspy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0179" y="2057400"/>
              <a:ext cx="4331369" cy="4114800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6477000" y="15240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1D</a:t>
              </a:r>
              <a:endParaRPr lang="en-US" sz="28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1143000"/>
            <a:ext cx="4343400" cy="4659630"/>
            <a:chOff x="228600" y="1524000"/>
            <a:chExt cx="4343400" cy="4659630"/>
          </a:xfrm>
        </p:grpSpPr>
        <p:pic>
          <p:nvPicPr>
            <p:cNvPr id="1027" name="Picture 3" descr="C:\Users\ironmike\Documents\argonne\cmpJmat\v4n8spy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" y="2057400"/>
              <a:ext cx="4343400" cy="4126230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2133600" y="15240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2D</a:t>
              </a:r>
              <a:endParaRPr lang="en-US" sz="28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57200" y="5791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different </a:t>
            </a:r>
            <a:r>
              <a:rPr lang="en-US" sz="2400" dirty="0" err="1" smtClean="0"/>
              <a:t>sparsity</a:t>
            </a:r>
            <a:r>
              <a:rPr lang="en-US" sz="2400" dirty="0" smtClean="0"/>
              <a:t> structure may yield different convergence  rates for ASM, since some values are neglected.</a:t>
            </a:r>
            <a:endParaRPr lang="en-US" sz="2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6C52-AD2C-4244-BB88-FC380B287B3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985</Words>
  <Application>Microsoft Macintosh PowerPoint</Application>
  <PresentationFormat>On-screen Show (4:3)</PresentationFormat>
  <Paragraphs>143</Paragraphs>
  <Slides>21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Progress with parallel UEDGE efficiency including time-stepping</vt:lpstr>
      <vt:lpstr>Outline and short summary</vt:lpstr>
      <vt:lpstr>Overview of Physics Model</vt:lpstr>
      <vt:lpstr>UEDGE Problem Settings</vt:lpstr>
      <vt:lpstr>Our statement I imagine this slide needs work</vt:lpstr>
      <vt:lpstr>UEDGE runs with NP=16 on iter.txcorp</vt:lpstr>
      <vt:lpstr>Choice of Δt with Neutrals</vt:lpstr>
      <vt:lpstr>Choice of Δt without Neutrals</vt:lpstr>
      <vt:lpstr>1D vs. 2D domain partition</vt:lpstr>
      <vt:lpstr>NP=8, Without Neutrals</vt:lpstr>
      <vt:lpstr>NP=8, With Neutrals</vt:lpstr>
      <vt:lpstr>Preconditioners (appears later) We don’t need this slide now</vt:lpstr>
      <vt:lpstr>Effect of Overlap</vt:lpstr>
      <vt:lpstr>Effect of Solvers on Blocks</vt:lpstr>
      <vt:lpstr>Effect of Multiple Time Stepping</vt:lpstr>
      <vt:lpstr>Exploiting Component Physics</vt:lpstr>
      <vt:lpstr>Physics Preconditioning</vt:lpstr>
      <vt:lpstr>Physics Preconditioning</vt:lpstr>
      <vt:lpstr>UEDGE computations are done on a 2D logically-rectangular mesh; facilitates parallel decomposition</vt:lpstr>
      <vt:lpstr>For parallel computations, either 1D or 2D decomposition can be utilized</vt:lpstr>
      <vt:lpstr>Typical solutions exhibit range edge phenomena, e.g., plate recycling and parallel heat conduction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been happening with UEDGE?</dc:title>
  <dc:creator>ironmike</dc:creator>
  <cp:lastModifiedBy>Default</cp:lastModifiedBy>
  <cp:revision>151</cp:revision>
  <dcterms:created xsi:type="dcterms:W3CDTF">2010-08-22T22:25:02Z</dcterms:created>
  <dcterms:modified xsi:type="dcterms:W3CDTF">2010-08-22T22:27:46Z</dcterms:modified>
</cp:coreProperties>
</file>