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93" r:id="rId3"/>
    <p:sldId id="259" r:id="rId4"/>
    <p:sldId id="281" r:id="rId5"/>
    <p:sldId id="288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86" r:id="rId15"/>
    <p:sldId id="292" r:id="rId16"/>
    <p:sldId id="267" r:id="rId17"/>
    <p:sldId id="268" r:id="rId18"/>
    <p:sldId id="269" r:id="rId19"/>
    <p:sldId id="270" r:id="rId20"/>
    <p:sldId id="271" r:id="rId21"/>
    <p:sldId id="272" r:id="rId22"/>
    <p:sldId id="266" r:id="rId23"/>
    <p:sldId id="277" r:id="rId24"/>
    <p:sldId id="278" r:id="rId25"/>
    <p:sldId id="273" r:id="rId26"/>
    <p:sldId id="287" r:id="rId27"/>
    <p:sldId id="274" r:id="rId28"/>
    <p:sldId id="275" r:id="rId29"/>
    <p:sldId id="276" r:id="rId30"/>
    <p:sldId id="279" r:id="rId31"/>
    <p:sldId id="280" r:id="rId32"/>
    <p:sldId id="290" r:id="rId33"/>
    <p:sldId id="282" r:id="rId34"/>
    <p:sldId id="283" r:id="rId35"/>
    <p:sldId id="289" r:id="rId36"/>
    <p:sldId id="28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F7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43318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B745-07BD-484D-BE41-4FC3208F5954}" type="datetimeFigureOut">
              <a:rPr lang="en-IN" smtClean="0"/>
              <a:pPr/>
              <a:t>04-10-2012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B9B26-5A35-4E43-868F-4B8B827FB06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B9B26-5A35-4E43-868F-4B8B827FB069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rigori_Perelma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-304800"/>
            <a:ext cx="1905000" cy="1192213"/>
          </a:xfrm>
        </p:spPr>
        <p:txBody>
          <a:bodyPr>
            <a:normAutofit/>
          </a:bodyPr>
          <a:lstStyle/>
          <a:p>
            <a:r>
              <a:rPr lang="en-IN" sz="100" dirty="0" smtClean="0"/>
              <a:t>OSR</a:t>
            </a:r>
            <a:endParaRPr lang="en-IN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4419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N" u="sng" dirty="0" smtClean="0"/>
              <a:t>My details:</a:t>
            </a:r>
          </a:p>
          <a:p>
            <a:pPr algn="l"/>
            <a:endParaRPr lang="en-IN" dirty="0" smtClean="0"/>
          </a:p>
          <a:p>
            <a:pPr algn="l"/>
            <a:r>
              <a:rPr lang="en-IN" dirty="0" smtClean="0"/>
              <a:t>-&gt;   </a:t>
            </a:r>
            <a:r>
              <a:rPr lang="en-IN" u="sng" dirty="0" smtClean="0"/>
              <a:t>Aditya kiran</a:t>
            </a:r>
          </a:p>
          <a:p>
            <a:pPr algn="l"/>
            <a:endParaRPr lang="en-IN" dirty="0" smtClean="0"/>
          </a:p>
          <a:p>
            <a:pPr algn="l"/>
            <a:r>
              <a:rPr lang="en-IN" dirty="0" smtClean="0"/>
              <a:t>-&gt;Grad-1</a:t>
            </a:r>
            <a:r>
              <a:rPr lang="en-IN" baseline="30000" dirty="0" smtClean="0"/>
              <a:t>st</a:t>
            </a:r>
            <a:r>
              <a:rPr lang="en-IN" dirty="0" smtClean="0"/>
              <a:t> year</a:t>
            </a:r>
          </a:p>
          <a:p>
            <a:pPr algn="l"/>
            <a:r>
              <a:rPr lang="en-IN" dirty="0" smtClean="0"/>
              <a:t>      </a:t>
            </a:r>
            <a:r>
              <a:rPr lang="en-IN" sz="2800" dirty="0" smtClean="0"/>
              <a:t> </a:t>
            </a:r>
            <a:r>
              <a:rPr lang="en-IN" sz="2800" i="1" dirty="0" smtClean="0"/>
              <a:t>Applied Math</a:t>
            </a:r>
          </a:p>
          <a:p>
            <a:pPr algn="l"/>
            <a:endParaRPr lang="en-IN" dirty="0" smtClean="0"/>
          </a:p>
          <a:p>
            <a:pPr algn="l"/>
            <a:r>
              <a:rPr lang="en-IN" dirty="0" smtClean="0"/>
              <a:t>-&gt;</a:t>
            </a:r>
            <a:r>
              <a:rPr lang="en-IN" dirty="0" err="1" smtClean="0"/>
              <a:t>UnderGrad</a:t>
            </a:r>
            <a:r>
              <a:rPr lang="en-IN" dirty="0" smtClean="0"/>
              <a:t>-</a:t>
            </a:r>
          </a:p>
          <a:p>
            <a:pPr algn="l"/>
            <a:r>
              <a:rPr lang="en-IN" sz="2800" dirty="0" smtClean="0"/>
              <a:t> </a:t>
            </a:r>
            <a:r>
              <a:rPr lang="en-IN" sz="2800" i="1" dirty="0" smtClean="0"/>
              <a:t>       Major in </a:t>
            </a:r>
            <a:r>
              <a:rPr lang="en-IN" i="1" dirty="0" smtClean="0"/>
              <a:t> </a:t>
            </a:r>
            <a:r>
              <a:rPr lang="en-IN" sz="2800" i="1" dirty="0" smtClean="0"/>
              <a:t>Information technology</a:t>
            </a:r>
            <a:endParaRPr lang="en-IN" i="1" dirty="0" smtClean="0"/>
          </a:p>
          <a:p>
            <a:pPr algn="l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5. Are continuous groups automatically differential groups?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Existence of  topological groups as manifolds that are not differential groups.</a:t>
            </a:r>
          </a:p>
          <a:p>
            <a:r>
              <a:rPr lang="en-IN" dirty="0" smtClean="0"/>
              <a:t>Is it always necessary to assume differentiability of functions while defining continuous groups?</a:t>
            </a:r>
          </a:p>
          <a:p>
            <a:endParaRPr lang="en-IN" dirty="0" smtClean="0"/>
          </a:p>
          <a:p>
            <a:r>
              <a:rPr lang="en-IN" b="1" u="sng" dirty="0" smtClean="0"/>
              <a:t>NO.!..</a:t>
            </a:r>
            <a:endParaRPr lang="en-IN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122" name="Picture 2" descr="C:\Users\sairam\Desktop\classes\ppt presentation\lie gr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962400"/>
            <a:ext cx="2095500" cy="20955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43400" y="5105400"/>
            <a:ext cx="1240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A Lie group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u="sng" dirty="0" smtClean="0"/>
              <a:t>6. </a:t>
            </a:r>
            <a:r>
              <a:rPr lang="en-IN" sz="3600" u="sng" dirty="0" err="1" smtClean="0"/>
              <a:t>Axiomatization</a:t>
            </a:r>
            <a:r>
              <a:rPr lang="en-IN" sz="3600" u="sng" dirty="0" smtClean="0"/>
              <a:t> of physics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Mathematical treatment of the axioms of physics. </a:t>
            </a:r>
          </a:p>
          <a:p>
            <a:r>
              <a:rPr lang="en-IN" dirty="0" smtClean="0"/>
              <a:t>Says  that all physical axioms and theories need a strong mathematical framework.</a:t>
            </a:r>
          </a:p>
          <a:p>
            <a:r>
              <a:rPr lang="en-IN" dirty="0" smtClean="0"/>
              <a:t>It is desirable that the discussion of the foundations of mechanics be taken up by mathematicians also.</a:t>
            </a:r>
          </a:p>
          <a:p>
            <a:r>
              <a:rPr lang="en-IN" sz="2400" dirty="0" err="1" smtClean="0"/>
              <a:t>Eg</a:t>
            </a:r>
            <a:r>
              <a:rPr lang="en-IN" sz="2400" dirty="0" smtClean="0"/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en-IN" sz="2000" dirty="0" smtClean="0"/>
              <a:t>  A point is an object without extension.</a:t>
            </a:r>
          </a:p>
          <a:p>
            <a:pPr lvl="1">
              <a:buFont typeface="Wingdings" pitchFamily="2" charset="2"/>
              <a:buChar char="ü"/>
            </a:pPr>
            <a:r>
              <a:rPr lang="en-IN" sz="2000" dirty="0" smtClean="0"/>
              <a:t>Laws of  conservation       </a:t>
            </a:r>
            <a:r>
              <a:rPr lang="en-IN" sz="1500" dirty="0" smtClean="0"/>
              <a:t>(</a:t>
            </a:r>
            <a:r>
              <a:rPr lang="el-GR" sz="1500" dirty="0" smtClean="0"/>
              <a:t>Δε(</a:t>
            </a:r>
            <a:r>
              <a:rPr lang="en-IN" sz="1500" dirty="0" err="1" smtClean="0"/>
              <a:t>a,b</a:t>
            </a:r>
            <a:r>
              <a:rPr lang="en-IN" sz="1500" dirty="0" smtClean="0"/>
              <a:t>) = </a:t>
            </a:r>
            <a:r>
              <a:rPr lang="el-GR" sz="1500" dirty="0" smtClean="0"/>
              <a:t>Δ</a:t>
            </a:r>
            <a:r>
              <a:rPr lang="en-IN" sz="1500" dirty="0" smtClean="0"/>
              <a:t>K(</a:t>
            </a:r>
            <a:r>
              <a:rPr lang="en-IN" sz="1500" dirty="0" err="1" smtClean="0"/>
              <a:t>a,b</a:t>
            </a:r>
            <a:r>
              <a:rPr lang="en-IN" sz="1500" dirty="0" smtClean="0"/>
              <a:t>) + </a:t>
            </a:r>
            <a:r>
              <a:rPr lang="el-GR" sz="1500" dirty="0" smtClean="0"/>
              <a:t>Δ</a:t>
            </a:r>
            <a:r>
              <a:rPr lang="en-IN" sz="1500" dirty="0" smtClean="0"/>
              <a:t>V(</a:t>
            </a:r>
            <a:r>
              <a:rPr lang="en-IN" sz="1500" dirty="0" err="1" smtClean="0"/>
              <a:t>a,b</a:t>
            </a:r>
            <a:r>
              <a:rPr lang="en-IN" sz="1500" dirty="0" smtClean="0"/>
              <a:t>) = 0)</a:t>
            </a:r>
            <a:endParaRPr lang="en-IN" sz="2000" dirty="0" smtClean="0"/>
          </a:p>
          <a:p>
            <a:pPr lvl="1">
              <a:buFont typeface="Wingdings" pitchFamily="2" charset="2"/>
              <a:buChar char="ü"/>
            </a:pPr>
            <a:r>
              <a:rPr lang="en-IN" sz="2000" dirty="0" smtClean="0"/>
              <a:t>The total inertial mass of the universe is conserved…etc</a:t>
            </a:r>
          </a:p>
          <a:p>
            <a:pPr lvl="1">
              <a:buFont typeface="Wingdings" pitchFamily="2" charset="2"/>
              <a:buChar char="ü"/>
            </a:pPr>
            <a:r>
              <a:rPr lang="en-IN" sz="2000" dirty="0" smtClean="0"/>
              <a:t>Time is quantized      </a:t>
            </a:r>
          </a:p>
          <a:p>
            <a:pPr lvl="1">
              <a:buFont typeface="Wingdings" pitchFamily="2" charset="2"/>
              <a:buChar char="ü"/>
            </a:pPr>
            <a:endParaRPr lang="en-IN" sz="2000" dirty="0" smtClean="0"/>
          </a:p>
          <a:p>
            <a:pPr lvl="1">
              <a:buFont typeface="Wingdings" pitchFamily="2" charset="2"/>
              <a:buChar char="ü"/>
            </a:pPr>
            <a:endParaRPr lang="en-IN" sz="2000" dirty="0" smtClean="0"/>
          </a:p>
          <a:p>
            <a:pPr lvl="1">
              <a:buFont typeface="Wingdings" pitchFamily="2" charset="2"/>
              <a:buChar char="ü"/>
            </a:pPr>
            <a:endParaRPr lang="en-IN" sz="2000" dirty="0" smtClean="0"/>
          </a:p>
          <a:p>
            <a:pPr>
              <a:buFont typeface="Wingdings" pitchFamily="2" charset="2"/>
              <a:buChar char="ü"/>
            </a:pPr>
            <a:endParaRPr lang="en-IN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76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146" name="Picture 2" descr="C:\Users\sairam\Desktop\classes\ppt presentation\162571main_GPB_circling_earth3_5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114800"/>
            <a:ext cx="22860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u="sng" dirty="0" smtClean="0"/>
              <a:t>7. </a:t>
            </a:r>
            <a:r>
              <a:rPr lang="en-IN" sz="3600" u="sng" dirty="0" err="1" smtClean="0"/>
              <a:t>Genfold</a:t>
            </a:r>
            <a:r>
              <a:rPr lang="en-IN" sz="3600" u="sng" dirty="0" smtClean="0"/>
              <a:t>-Schneider theorem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Is  </a:t>
            </a:r>
            <a:r>
              <a:rPr lang="en-IN" dirty="0" err="1" smtClean="0"/>
              <a:t>a</a:t>
            </a:r>
            <a:r>
              <a:rPr lang="en-IN" baseline="30000" dirty="0" err="1" smtClean="0"/>
              <a:t>b</a:t>
            </a:r>
            <a:r>
              <a:rPr lang="en-IN" dirty="0" smtClean="0"/>
              <a:t>  transcendental, for algebraic a ≠ 0,1 and irrational algebraic b ?</a:t>
            </a:r>
          </a:p>
          <a:p>
            <a:pPr>
              <a:buNone/>
            </a:pPr>
            <a:r>
              <a:rPr lang="en-IN" dirty="0" smtClean="0"/>
              <a:t>                </a:t>
            </a:r>
            <a:r>
              <a:rPr lang="en-IN" b="1" dirty="0" smtClean="0"/>
              <a:t>YES.!!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Transcendental number=&gt; </a:t>
            </a:r>
          </a:p>
          <a:p>
            <a:pPr>
              <a:buNone/>
            </a:pPr>
            <a:r>
              <a:rPr lang="en-IN" dirty="0" smtClean="0"/>
              <a:t>          -not algebraic</a:t>
            </a:r>
          </a:p>
          <a:p>
            <a:pPr>
              <a:buNone/>
            </a:pPr>
            <a:r>
              <a:rPr lang="en-IN" dirty="0" smtClean="0"/>
              <a:t>          -not a root of polynomial with rational            </a:t>
            </a:r>
            <a:r>
              <a:rPr lang="en-IN" dirty="0" err="1" smtClean="0"/>
              <a:t>coeffs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err="1" smtClean="0"/>
              <a:t>Eg</a:t>
            </a:r>
            <a:r>
              <a:rPr lang="en-IN" dirty="0" smtClean="0"/>
              <a:t>: ∏,e..etc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6200" y="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 smtClean="0"/>
              <a:t>8. Riemann hypothesis   </a:t>
            </a:r>
            <a:endParaRPr lang="en-IN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Reg</a:t>
            </a:r>
            <a:r>
              <a:rPr lang="en-IN" dirty="0" smtClean="0"/>
              <a:t> the location of non-trivial roots of the Riemann-zeta function.</a:t>
            </a:r>
          </a:p>
          <a:p>
            <a:r>
              <a:rPr lang="en-IN" dirty="0" smtClean="0"/>
              <a:t>Riemann said that, ”the real-part of the non-trivial  roots is always =1/2”</a:t>
            </a:r>
          </a:p>
          <a:p>
            <a:endParaRPr lang="en-IN" dirty="0" smtClean="0"/>
          </a:p>
          <a:p>
            <a:r>
              <a:rPr lang="en-IN" dirty="0" smtClean="0"/>
              <a:t>This has implications on:</a:t>
            </a:r>
          </a:p>
          <a:p>
            <a:pPr>
              <a:buNone/>
            </a:pPr>
            <a:r>
              <a:rPr lang="en-IN" dirty="0" smtClean="0"/>
              <a:t>          -Prime number distribution</a:t>
            </a:r>
          </a:p>
          <a:p>
            <a:pPr>
              <a:buNone/>
            </a:pPr>
            <a:r>
              <a:rPr lang="en-IN" dirty="0" smtClean="0"/>
              <a:t>          -</a:t>
            </a:r>
            <a:r>
              <a:rPr lang="en-IN" dirty="0" err="1" smtClean="0"/>
              <a:t>Goldbach</a:t>
            </a:r>
            <a:r>
              <a:rPr lang="en-IN" dirty="0" smtClean="0"/>
              <a:t> conjecture</a:t>
            </a:r>
          </a:p>
          <a:p>
            <a:endParaRPr lang="en-IN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878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algn="l"/>
            <a:r>
              <a:rPr lang="en-IN" u="sng" dirty="0" smtClean="0"/>
              <a:t>On Prime numbers: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en-IN" dirty="0" smtClean="0"/>
              <a:t>Riemann proposed that the magnitudes of oscillation of primes around their expected position is controlled by the real-part of the roots of the zeta function.</a:t>
            </a:r>
          </a:p>
          <a:p>
            <a:r>
              <a:rPr lang="en-IN" sz="2800" u="sng" dirty="0" smtClean="0"/>
              <a:t>Prime number </a:t>
            </a:r>
            <a:r>
              <a:rPr lang="en-IN" sz="2800" u="sng" dirty="0" err="1" smtClean="0"/>
              <a:t>thrm</a:t>
            </a:r>
            <a:r>
              <a:rPr lang="en-IN" sz="2800" u="sng" dirty="0" smtClean="0"/>
              <a:t>=&gt;</a:t>
            </a:r>
            <a:r>
              <a:rPr lang="en-IN" sz="2800" dirty="0" smtClean="0"/>
              <a:t> :- </a:t>
            </a:r>
            <a:r>
              <a:rPr lang="en-IN" sz="2400" dirty="0" smtClean="0"/>
              <a:t>∏(x)</a:t>
            </a:r>
            <a:r>
              <a:rPr lang="en-IN" sz="2800" u="sng" dirty="0" smtClean="0"/>
              <a:t> </a:t>
            </a:r>
          </a:p>
          <a:p>
            <a:endParaRPr lang="en-IN" sz="2800" u="sng" dirty="0" smtClean="0"/>
          </a:p>
          <a:p>
            <a:endParaRPr lang="en-IN" sz="2800" u="sng" dirty="0" smtClean="0"/>
          </a:p>
          <a:p>
            <a:endParaRPr lang="en-IN" sz="2800" u="sng" dirty="0" smtClean="0"/>
          </a:p>
          <a:p>
            <a:endParaRPr lang="en-IN" sz="2800" u="sng" dirty="0" smtClean="0"/>
          </a:p>
          <a:p>
            <a:endParaRPr lang="en-IN" sz="2800" u="sng" dirty="0" smtClean="0"/>
          </a:p>
          <a:p>
            <a:endParaRPr lang="en-IN" dirty="0"/>
          </a:p>
        </p:txBody>
      </p:sp>
      <p:pic>
        <p:nvPicPr>
          <p:cNvPr id="7171" name="Picture 3" descr="C:\Users\sairam\Desktop\classes\ppt presentation\500px-PrimeNumberTheorem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276600"/>
            <a:ext cx="5486400" cy="33576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IN" sz="4000" u="sng" dirty="0" err="1" smtClean="0"/>
              <a:t>GoldBach</a:t>
            </a:r>
            <a:r>
              <a:rPr lang="en-IN" sz="4000" u="sng" dirty="0" smtClean="0"/>
              <a:t> conjecture:</a:t>
            </a:r>
            <a:endParaRPr lang="en-IN" u="sng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Every even integer greater than 2 can be expressed as sum of two primes</a:t>
            </a:r>
          </a:p>
          <a:p>
            <a:endParaRPr lang="en-IN" dirty="0"/>
          </a:p>
        </p:txBody>
      </p:sp>
      <p:pic>
        <p:nvPicPr>
          <p:cNvPr id="4" name="Picture 2" descr="C:\Users\sairam\Desktop\classes\ppt presentation\Goldbach_partitions_of_the_even_integers_from_4_to_28_300p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904377"/>
            <a:ext cx="4191000" cy="3953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IN" sz="3600" u="sng" dirty="0" smtClean="0"/>
              <a:t>9. Algebraic number field reciprocity theorem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Find the most general law of reciprocity </a:t>
            </a:r>
            <a:r>
              <a:rPr lang="en-IN" sz="2800" dirty="0" err="1" smtClean="0"/>
              <a:t>thrm</a:t>
            </a:r>
            <a:r>
              <a:rPr lang="en-IN" sz="2800" dirty="0" smtClean="0"/>
              <a:t> in any </a:t>
            </a:r>
            <a:r>
              <a:rPr lang="en-IN" sz="2800" dirty="0" err="1" smtClean="0"/>
              <a:t>algebric</a:t>
            </a:r>
            <a:r>
              <a:rPr lang="en-IN" sz="2800" dirty="0" smtClean="0"/>
              <a:t> number fields.</a:t>
            </a:r>
          </a:p>
          <a:p>
            <a:r>
              <a:rPr lang="en-IN" sz="2800" dirty="0" err="1" smtClean="0"/>
              <a:t>Eg</a:t>
            </a:r>
            <a:r>
              <a:rPr lang="en-IN" sz="2800" dirty="0" smtClean="0"/>
              <a:t>: </a:t>
            </a:r>
            <a:r>
              <a:rPr lang="en-IN" sz="2800" u="sng" dirty="0" smtClean="0"/>
              <a:t>quadratic reciprocity:</a:t>
            </a: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                   </a:t>
            </a:r>
            <a:r>
              <a:rPr lang="en-IN" sz="2800" dirty="0" err="1" smtClean="0"/>
              <a:t>p,q</a:t>
            </a:r>
            <a:r>
              <a:rPr lang="en-IN" sz="2800" dirty="0" smtClean="0"/>
              <a:t> are distinct odd </a:t>
            </a:r>
            <a:r>
              <a:rPr lang="en-IN" sz="2800" dirty="0" err="1" smtClean="0"/>
              <a:t>no.s</a:t>
            </a:r>
            <a:r>
              <a:rPr lang="en-IN" sz="2800" dirty="0" smtClean="0"/>
              <a:t>       </a:t>
            </a:r>
          </a:p>
          <a:p>
            <a:r>
              <a:rPr lang="en-IN" sz="2800" dirty="0" smtClean="0"/>
              <a:t> </a:t>
            </a:r>
            <a:endParaRPr lang="en-IN" sz="2800" dirty="0"/>
          </a:p>
        </p:txBody>
      </p:sp>
      <p:pic>
        <p:nvPicPr>
          <p:cNvPr id="1026" name="Picture 2" descr="C:\Users\sairam\Desktop\classes\ppt presentation\residu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105400"/>
            <a:ext cx="8153400" cy="1135457"/>
          </a:xfrm>
          <a:prstGeom prst="rect">
            <a:avLst/>
          </a:prstGeom>
          <a:noFill/>
        </p:spPr>
      </p:pic>
      <p:pic>
        <p:nvPicPr>
          <p:cNvPr id="1027" name="Picture 3" descr="C:\Users\sairam\Desktop\classes\ppt presentation\reciprocit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810000"/>
            <a:ext cx="3526896" cy="787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934200" y="76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 smtClean="0"/>
              <a:t>10. </a:t>
            </a:r>
            <a:r>
              <a:rPr lang="en-IN" sz="4000" u="sng" dirty="0" err="1" smtClean="0"/>
              <a:t>Matiyasevich's</a:t>
            </a:r>
            <a:r>
              <a:rPr lang="en-IN" sz="4000" u="sng" dirty="0" smtClean="0"/>
              <a:t> theorem Solved </a:t>
            </a:r>
            <a:endParaRPr lang="en-IN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u="sng" dirty="0" smtClean="0"/>
              <a:t>Does there exist some algorithm to say if a polynomial with integer co-</a:t>
            </a:r>
            <a:r>
              <a:rPr lang="en-IN" u="sng" dirty="0" err="1" smtClean="0"/>
              <a:t>effs</a:t>
            </a:r>
            <a:r>
              <a:rPr lang="en-IN" u="sng" dirty="0" smtClean="0"/>
              <a:t>  has integer roots</a:t>
            </a:r>
            <a:r>
              <a:rPr lang="en-IN" dirty="0" smtClean="0"/>
              <a:t>?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Does there exist an algorithm to check if a  </a:t>
            </a:r>
            <a:r>
              <a:rPr lang="en-IN" dirty="0" err="1" smtClean="0"/>
              <a:t>diophantine</a:t>
            </a:r>
            <a:r>
              <a:rPr lang="en-IN" dirty="0" smtClean="0"/>
              <a:t> equation can have integer co-</a:t>
            </a:r>
            <a:r>
              <a:rPr lang="en-IN" dirty="0" err="1" smtClean="0"/>
              <a:t>effs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pPr>
              <a:buNone/>
            </a:pPr>
            <a:r>
              <a:rPr lang="en-IN" sz="2600" dirty="0" smtClean="0"/>
              <a:t>-Diophantine </a:t>
            </a:r>
            <a:r>
              <a:rPr lang="en-IN" sz="2600" dirty="0" err="1" smtClean="0"/>
              <a:t>eqn</a:t>
            </a:r>
            <a:r>
              <a:rPr lang="en-IN" sz="2600" dirty="0" smtClean="0"/>
              <a:t> is a polynomial that takes only integer values for variables</a:t>
            </a:r>
            <a:endParaRPr lang="en-IN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1746" name="Picture 2" descr=" p(x_1,x_2,\ldots,x_n)=0,\,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200400"/>
            <a:ext cx="3962400" cy="447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 smtClean="0"/>
              <a:t>11. Quadratic form solution with algebraic numerical coefficients   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Solving quadratic forms with </a:t>
            </a:r>
            <a:r>
              <a:rPr lang="en-IN" dirty="0" err="1" smtClean="0"/>
              <a:t>Algebric</a:t>
            </a:r>
            <a:r>
              <a:rPr lang="en-IN" dirty="0" smtClean="0"/>
              <a:t> numeric co-</a:t>
            </a:r>
            <a:r>
              <a:rPr lang="en-IN" dirty="0" err="1" smtClean="0"/>
              <a:t>efficients</a:t>
            </a:r>
            <a:r>
              <a:rPr lang="en-IN" dirty="0" smtClean="0"/>
              <a:t> .</a:t>
            </a:r>
          </a:p>
          <a:p>
            <a:r>
              <a:rPr lang="en-IN" dirty="0" smtClean="0"/>
              <a:t>Improve theory of quadratic forms like ax</a:t>
            </a:r>
            <a:r>
              <a:rPr lang="en-IN" baseline="30000" dirty="0" smtClean="0"/>
              <a:t>2</a:t>
            </a:r>
            <a:r>
              <a:rPr lang="en-IN" dirty="0" smtClean="0"/>
              <a:t>+bxy+cy</a:t>
            </a:r>
            <a:r>
              <a:rPr lang="en-IN" baseline="30000" dirty="0" smtClean="0"/>
              <a:t>2  </a:t>
            </a:r>
            <a:r>
              <a:rPr lang="en-IN" dirty="0" smtClean="0"/>
              <a:t>.,etc</a:t>
            </a:r>
            <a:endParaRPr lang="en-IN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12. Extension of </a:t>
            </a:r>
            <a:r>
              <a:rPr lang="en-IN" sz="3600" u="sng" dirty="0" err="1" smtClean="0"/>
              <a:t>Kronecker's</a:t>
            </a:r>
            <a:r>
              <a:rPr lang="en-IN" sz="3600" u="sng" dirty="0" smtClean="0"/>
              <a:t> theorem to other number fields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Extend 	 </a:t>
            </a:r>
            <a:r>
              <a:rPr lang="en-IN" dirty="0" err="1" smtClean="0"/>
              <a:t>Kronecker's</a:t>
            </a:r>
            <a:r>
              <a:rPr lang="en-IN" dirty="0" smtClean="0"/>
              <a:t> problem on </a:t>
            </a:r>
            <a:r>
              <a:rPr lang="en-IN" dirty="0" err="1" smtClean="0"/>
              <a:t>abelian</a:t>
            </a:r>
            <a:r>
              <a:rPr lang="en-IN" dirty="0" smtClean="0"/>
              <a:t> extensions of rational numbers.</a:t>
            </a:r>
          </a:p>
          <a:p>
            <a:pPr>
              <a:buNone/>
            </a:pPr>
            <a:r>
              <a:rPr lang="en-IN" u="sng" dirty="0" smtClean="0"/>
              <a:t>Statement</a:t>
            </a:r>
            <a:r>
              <a:rPr lang="en-IN" dirty="0" smtClean="0"/>
              <a:t>:</a:t>
            </a:r>
          </a:p>
          <a:p>
            <a:pPr>
              <a:buNone/>
            </a:pPr>
            <a:r>
              <a:rPr lang="en-IN" dirty="0" smtClean="0"/>
              <a:t>“ every algebraic number field whose Galois group over Q is </a:t>
            </a:r>
            <a:r>
              <a:rPr lang="en-IN" dirty="0" err="1" smtClean="0"/>
              <a:t>abelian</a:t>
            </a:r>
            <a:r>
              <a:rPr lang="en-IN" dirty="0" smtClean="0"/>
              <a:t>, is a subfield of a </a:t>
            </a:r>
            <a:r>
              <a:rPr lang="en-IN" dirty="0" err="1" smtClean="0"/>
              <a:t>cyclotomic</a:t>
            </a:r>
            <a:r>
              <a:rPr lang="en-IN" dirty="0" smtClean="0"/>
              <a:t> field “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68762"/>
          </a:xfrm>
        </p:spPr>
        <p:txBody>
          <a:bodyPr>
            <a:normAutofit/>
          </a:bodyPr>
          <a:lstStyle/>
          <a:p>
            <a:r>
              <a:rPr lang="en-IN" sz="8800" u="sng" dirty="0" smtClean="0"/>
              <a:t>HILBERT’S  23</a:t>
            </a:r>
            <a:br>
              <a:rPr lang="en-IN" sz="8800" u="sng" dirty="0" smtClean="0"/>
            </a:br>
            <a:r>
              <a:rPr lang="en-IN" sz="8800" u="sng" dirty="0" smtClean="0"/>
              <a:t>PROBLEMS</a:t>
            </a:r>
            <a:endParaRPr lang="en-IN" sz="7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13. Solution of 7th degree equations with 2-parameter functions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Take a general 7</a:t>
            </a:r>
            <a:r>
              <a:rPr lang="en-IN" baseline="30000" dirty="0" smtClean="0"/>
              <a:t>th</a:t>
            </a:r>
            <a:r>
              <a:rPr lang="en-IN" dirty="0" smtClean="0"/>
              <a:t> degree equation x</a:t>
            </a:r>
            <a:r>
              <a:rPr lang="en-IN" baseline="30000" dirty="0" smtClean="0"/>
              <a:t>7</a:t>
            </a:r>
            <a:r>
              <a:rPr lang="en-IN" dirty="0" smtClean="0"/>
              <a:t>+ax</a:t>
            </a:r>
            <a:r>
              <a:rPr lang="en-IN" baseline="30000" dirty="0" smtClean="0"/>
              <a:t>3</a:t>
            </a:r>
            <a:r>
              <a:rPr lang="en-IN" dirty="0" smtClean="0"/>
              <a:t>+bx</a:t>
            </a:r>
            <a:r>
              <a:rPr lang="en-IN" baseline="30000" dirty="0" smtClean="0"/>
              <a:t>2</a:t>
            </a:r>
            <a:r>
              <a:rPr lang="en-IN" dirty="0" smtClean="0"/>
              <a:t>+cx+1=0.</a:t>
            </a:r>
          </a:p>
          <a:p>
            <a:r>
              <a:rPr lang="en-IN" u="sng" dirty="0" smtClean="0"/>
              <a:t>Can its solution as a function of </a:t>
            </a:r>
            <a:r>
              <a:rPr lang="en-IN" u="sng" dirty="0" err="1" smtClean="0"/>
              <a:t>a,b,c</a:t>
            </a:r>
            <a:r>
              <a:rPr lang="en-IN" u="sng" dirty="0" smtClean="0"/>
              <a:t> be expressed using finite number of 2-variable functions</a:t>
            </a:r>
          </a:p>
          <a:p>
            <a:r>
              <a:rPr lang="en-IN" sz="2400" u="sng" dirty="0" smtClean="0"/>
              <a:t>Can every continuous function of three variables be expressed as a composition of finitely many continuous functions of two variables</a:t>
            </a:r>
            <a:endParaRPr lang="en-IN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 smtClean="0"/>
              <a:t>14. Proof of finiteness of complete systems of functions  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Are rings finitely generated?</a:t>
            </a:r>
          </a:p>
          <a:p>
            <a:r>
              <a:rPr lang="en-IN" dirty="0" smtClean="0"/>
              <a:t>Is the ring of invariants of an algebraic group acting on a polynomial ring always finitely generated?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 smtClean="0"/>
              <a:t>15. Schubert's enumerative calculus   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Require a rigorous foundation of Shubert’s enumerative calculus.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sz="2400" dirty="0" smtClean="0"/>
              <a:t>enumerative calculus=&gt; counting  problem of </a:t>
            </a:r>
            <a:r>
              <a:rPr lang="en-IN" sz="2400" smtClean="0"/>
              <a:t>projective </a:t>
            </a:r>
            <a:r>
              <a:rPr lang="en-IN" sz="2400" smtClean="0"/>
              <a:t>geometries</a:t>
            </a:r>
            <a:endParaRPr lang="en-IN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 smtClean="0"/>
              <a:t>16. Problem of the topology of algebraic curves and surfaces 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Describe relative positions of ovals originating from a real algebraic curves as a limit-cycles of polynomial vector field.</a:t>
            </a:r>
          </a:p>
          <a:p>
            <a:endParaRPr lang="en-IN" dirty="0" smtClean="0"/>
          </a:p>
          <a:p>
            <a:r>
              <a:rPr lang="en-IN" dirty="0" smtClean="0"/>
              <a:t>Limit cycle</a:t>
            </a:r>
            <a:endParaRPr lang="en-IN" dirty="0"/>
          </a:p>
        </p:txBody>
      </p:sp>
      <p:pic>
        <p:nvPicPr>
          <p:cNvPr id="2050" name="Picture 2" descr="C:\Users\sairam\Desktop\classes\ppt presentation\263px-Limit_cycle_Poincare_map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1575" y="4192588"/>
            <a:ext cx="2505075" cy="1619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9342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u="sng" dirty="0" smtClean="0"/>
              <a:t>17. Problem related to quadratic forms 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Given a multivariate polynomial that takes only non-negative values over the </a:t>
            </a:r>
            <a:r>
              <a:rPr lang="en-IN" dirty="0" err="1" smtClean="0"/>
              <a:t>reals</a:t>
            </a:r>
            <a:r>
              <a:rPr lang="en-IN" dirty="0" smtClean="0"/>
              <a:t>, can it be represented as a sum of squares of rational functions?</a:t>
            </a:r>
          </a:p>
          <a:p>
            <a:endParaRPr lang="en-IN" dirty="0" smtClean="0"/>
          </a:p>
          <a:p>
            <a:r>
              <a:rPr lang="en-IN" sz="2400" dirty="0" smtClean="0"/>
              <a:t>A rational function is any function which can be written as the ratio of two polynomial functions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err="1" smtClean="0"/>
              <a:t>Eg</a:t>
            </a:r>
            <a:r>
              <a:rPr lang="en-IN" dirty="0" smtClean="0"/>
              <a:t>:</a:t>
            </a:r>
            <a:endParaRPr lang="en-IN" dirty="0"/>
          </a:p>
        </p:txBody>
      </p:sp>
      <p:pic>
        <p:nvPicPr>
          <p:cNvPr id="3074" name="Picture 2" descr="C:\Users\sairam\Desktop\classes\ppt presentation\multiv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5486400"/>
            <a:ext cx="6553200" cy="4581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43800" y="152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18. Existence of space-filling polyhedron and densest sphere packing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The 18</a:t>
            </a:r>
            <a:r>
              <a:rPr lang="en-IN" baseline="30000" dirty="0" smtClean="0"/>
              <a:t>th</a:t>
            </a:r>
            <a:r>
              <a:rPr lang="en-IN" dirty="0" smtClean="0"/>
              <a:t> question asks 3 questions: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a)</a:t>
            </a:r>
            <a:r>
              <a:rPr lang="en-IN" u="sng" dirty="0" smtClean="0"/>
              <a:t>Symmetry groups in n-dimensions</a:t>
            </a:r>
          </a:p>
          <a:p>
            <a:pPr>
              <a:buNone/>
            </a:pPr>
            <a:r>
              <a:rPr lang="en-IN" dirty="0" smtClean="0"/>
              <a:t>     </a:t>
            </a:r>
            <a:r>
              <a:rPr lang="en-IN" sz="2400" dirty="0" smtClean="0"/>
              <a:t>Are there infinitely many essential sub-groups in n-D space?</a:t>
            </a:r>
            <a:endParaRPr lang="en-IN" dirty="0" smtClean="0"/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b)</a:t>
            </a:r>
            <a:r>
              <a:rPr lang="en-IN" u="sng" dirty="0" err="1" smtClean="0"/>
              <a:t>Anisohedral</a:t>
            </a:r>
            <a:r>
              <a:rPr lang="en-IN" u="sng" dirty="0" smtClean="0"/>
              <a:t> tiling in 3 dimensions</a:t>
            </a:r>
          </a:p>
          <a:p>
            <a:pPr>
              <a:buNone/>
            </a:pPr>
            <a:r>
              <a:rPr lang="en-IN" dirty="0" smtClean="0"/>
              <a:t>     </a:t>
            </a:r>
            <a:r>
              <a:rPr lang="en-IN" sz="2400" dirty="0" smtClean="0"/>
              <a:t>Does there exist  an </a:t>
            </a:r>
            <a:r>
              <a:rPr lang="en-IN" sz="2400" dirty="0" err="1" smtClean="0"/>
              <a:t>anisohedral</a:t>
            </a:r>
            <a:r>
              <a:rPr lang="en-IN" sz="2400" dirty="0" smtClean="0"/>
              <a:t> polyhedron in 3D </a:t>
            </a:r>
            <a:r>
              <a:rPr lang="en-IN" sz="2400" dirty="0" err="1" smtClean="0"/>
              <a:t>euclidean</a:t>
            </a:r>
            <a:r>
              <a:rPr lang="en-IN" sz="2400" dirty="0" smtClean="0"/>
              <a:t> space?</a:t>
            </a:r>
            <a:endParaRPr lang="en-IN" dirty="0" smtClean="0"/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c)</a:t>
            </a:r>
            <a:r>
              <a:rPr lang="en-IN" u="sng" dirty="0" smtClean="0"/>
              <a:t>Sphere packing</a:t>
            </a:r>
          </a:p>
          <a:p>
            <a:pPr>
              <a:buNone/>
            </a:pPr>
            <a:r>
              <a:rPr lang="en-IN" b="1" dirty="0" smtClean="0"/>
              <a:t>      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098" name="Picture 2" descr="C:\Users\sairam\Desktop\classes\ppt presentation\HC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533400"/>
            <a:ext cx="2438400" cy="2438400"/>
          </a:xfrm>
          <a:prstGeom prst="rect">
            <a:avLst/>
          </a:prstGeom>
          <a:noFill/>
        </p:spPr>
      </p:pic>
      <p:pic>
        <p:nvPicPr>
          <p:cNvPr id="4099" name="Picture 3" descr="C:\Users\sairam\Desktop\classes\ppt presentation\hcp 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133600"/>
            <a:ext cx="4473575" cy="626649"/>
          </a:xfrm>
          <a:prstGeom prst="rect">
            <a:avLst/>
          </a:prstGeom>
          <a:noFill/>
        </p:spPr>
      </p:pic>
      <p:pic>
        <p:nvPicPr>
          <p:cNvPr id="4100" name="Picture 4" descr="C:\Users\sairam\Desktop\classes\ppt presentation\fcc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352800"/>
            <a:ext cx="2571750" cy="257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19. Existence of </a:t>
            </a:r>
            <a:r>
              <a:rPr lang="en-IN" sz="3600" u="sng" dirty="0" err="1" smtClean="0"/>
              <a:t>Lagrangian</a:t>
            </a:r>
            <a:r>
              <a:rPr lang="en-IN" sz="3600" u="sng" dirty="0" smtClean="0"/>
              <a:t> solution that is not analytic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Are the solutions of </a:t>
            </a:r>
            <a:r>
              <a:rPr lang="en-IN" dirty="0" err="1" smtClean="0"/>
              <a:t>lagrangians</a:t>
            </a:r>
            <a:r>
              <a:rPr lang="en-IN" dirty="0" smtClean="0"/>
              <a:t> always analytic.?</a:t>
            </a:r>
          </a:p>
          <a:p>
            <a:pPr lvl="1"/>
            <a:r>
              <a:rPr lang="en-IN" b="1" dirty="0" smtClean="0"/>
              <a:t>YES</a:t>
            </a:r>
          </a:p>
          <a:p>
            <a:endParaRPr lang="en-IN" dirty="0"/>
          </a:p>
        </p:txBody>
      </p:sp>
      <p:pic>
        <p:nvPicPr>
          <p:cNvPr id="5122" name="Picture 2" descr="C:\Users\sairam\Desktop\classes\ppt presentation\la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275" y="3399480"/>
            <a:ext cx="2244725" cy="334320"/>
          </a:xfrm>
          <a:prstGeom prst="rect">
            <a:avLst/>
          </a:prstGeom>
          <a:noFill/>
        </p:spPr>
      </p:pic>
      <p:pic>
        <p:nvPicPr>
          <p:cNvPr id="5123" name="Picture 3" descr="C:\Users\sairam\Desktop\classes\ppt presentation\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7924" y="4343400"/>
            <a:ext cx="3756025" cy="990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43800" y="76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20. Solvability of </a:t>
            </a:r>
            <a:r>
              <a:rPr lang="en-IN" sz="3600" u="sng" dirty="0" err="1" smtClean="0"/>
              <a:t>variational</a:t>
            </a:r>
            <a:r>
              <a:rPr lang="en-IN" sz="3600" u="sng" dirty="0" smtClean="0"/>
              <a:t> problems with boundary conditions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Do all boundary value problems have solutions.?</a:t>
            </a:r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76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21. Existence of linear differential equations with </a:t>
            </a:r>
            <a:r>
              <a:rPr lang="en-IN" sz="3600" u="sng" dirty="0" err="1" smtClean="0"/>
              <a:t>monodromic</a:t>
            </a:r>
            <a:r>
              <a:rPr lang="en-IN" sz="3600" u="sng" dirty="0" smtClean="0"/>
              <a:t> group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Proof of the existence of linear differential equations having a prescribed </a:t>
            </a:r>
            <a:r>
              <a:rPr lang="en-IN" dirty="0" err="1" smtClean="0"/>
              <a:t>monodromic</a:t>
            </a:r>
            <a:r>
              <a:rPr lang="en-IN" dirty="0" smtClean="0"/>
              <a:t> group </a:t>
            </a:r>
          </a:p>
          <a:p>
            <a:endParaRPr lang="en-IN" dirty="0" smtClean="0"/>
          </a:p>
          <a:p>
            <a:r>
              <a:rPr lang="en-IN" sz="2800" dirty="0" err="1" smtClean="0"/>
              <a:t>monodromy</a:t>
            </a:r>
            <a:r>
              <a:rPr lang="en-IN" sz="2800" dirty="0" smtClean="0"/>
              <a:t> is the study of how objects from mathematical analysis, algebraic topology and algebraic and differential geometry behave as they 'run round' a singularity</a:t>
            </a:r>
            <a:endParaRPr lang="en-IN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43800" y="76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iram\Desktop\classes\ppt presentation\david-hilbert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632200"/>
            <a:ext cx="2651885" cy="3225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Hilbert’s 23 problems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David Hilbert was a German mathematician .</a:t>
            </a:r>
          </a:p>
          <a:p>
            <a:r>
              <a:rPr lang="en-IN" dirty="0" smtClean="0"/>
              <a:t>He published 23 problems in 1900.</a:t>
            </a:r>
          </a:p>
          <a:p>
            <a:r>
              <a:rPr lang="en-IN" dirty="0" smtClean="0"/>
              <a:t>They were all unsolved at that time and were quite important for 20</a:t>
            </a:r>
            <a:r>
              <a:rPr lang="en-IN" baseline="30000" dirty="0" smtClean="0"/>
              <a:t>th</a:t>
            </a:r>
            <a:r>
              <a:rPr lang="en-IN" dirty="0" smtClean="0"/>
              <a:t> century Mathematics.</a:t>
            </a:r>
          </a:p>
          <a:p>
            <a:endParaRPr lang="en-IN" dirty="0" smtClean="0"/>
          </a:p>
          <a:p>
            <a:r>
              <a:rPr lang="en-IN" sz="2400" dirty="0" smtClean="0"/>
              <a:t>He was also a physicist..</a:t>
            </a:r>
          </a:p>
          <a:p>
            <a:r>
              <a:rPr lang="en-IN" sz="2400" dirty="0" smtClean="0"/>
              <a:t>Hilbert spaces named after him</a:t>
            </a:r>
          </a:p>
          <a:p>
            <a:r>
              <a:rPr lang="en-IN" sz="2400" dirty="0" smtClean="0"/>
              <a:t>Co-discoverer of general relativity..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u="sng" dirty="0" smtClean="0"/>
              <a:t>22. </a:t>
            </a:r>
            <a:r>
              <a:rPr lang="en-IN" sz="3600" u="sng" dirty="0" err="1" smtClean="0"/>
              <a:t>Uniformization</a:t>
            </a:r>
            <a:r>
              <a:rPr lang="en-IN" sz="3600" u="sng" dirty="0" smtClean="0"/>
              <a:t> of analytic relations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entails the </a:t>
            </a:r>
            <a:r>
              <a:rPr lang="en-IN" dirty="0" err="1" smtClean="0"/>
              <a:t>uniformization</a:t>
            </a:r>
            <a:r>
              <a:rPr lang="en-IN" dirty="0" smtClean="0"/>
              <a:t> of analytic relations by means of </a:t>
            </a:r>
            <a:r>
              <a:rPr lang="en-IN" dirty="0" err="1" smtClean="0"/>
              <a:t>automorphic</a:t>
            </a:r>
            <a:r>
              <a:rPr lang="en-IN" dirty="0" smtClean="0"/>
              <a:t> functions.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43800" y="76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 smtClean="0"/>
              <a:t>23. Calculus of variations</a:t>
            </a:r>
            <a:endParaRPr lang="en-IN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Develop calculus of variations further.</a:t>
            </a:r>
          </a:p>
          <a:p>
            <a:r>
              <a:rPr lang="en-IN" dirty="0" smtClean="0"/>
              <a:t>The 23</a:t>
            </a:r>
            <a:r>
              <a:rPr lang="en-IN" baseline="30000" dirty="0" smtClean="0"/>
              <a:t>rd</a:t>
            </a:r>
            <a:r>
              <a:rPr lang="en-IN" dirty="0" smtClean="0"/>
              <a:t> question is more of an encouragement to develop the theory further.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878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4000" dirty="0" smtClean="0"/>
          </a:p>
          <a:p>
            <a:endParaRPr lang="en-IN" sz="4000" dirty="0" smtClean="0"/>
          </a:p>
          <a:p>
            <a:r>
              <a:rPr lang="en-IN" sz="4000" dirty="0" smtClean="0"/>
              <a:t>So these were the 23 problems that Hilbert  had proposed for the 20</a:t>
            </a:r>
            <a:r>
              <a:rPr lang="en-IN" sz="4000" baseline="30000" dirty="0" smtClean="0"/>
              <a:t>th</a:t>
            </a:r>
            <a:r>
              <a:rPr lang="en-IN" sz="4000" dirty="0" smtClean="0"/>
              <a:t> century mathematicians..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sz="3200" dirty="0" smtClean="0"/>
              <a:t>Apart from these there are another class of problems called the ‘’</a:t>
            </a:r>
            <a:r>
              <a:rPr lang="en-IN" sz="3200" b="1" u="sng" dirty="0" err="1" smtClean="0"/>
              <a:t>Millenium</a:t>
            </a:r>
            <a:r>
              <a:rPr lang="en-IN" sz="3200" b="1" u="sng" dirty="0" smtClean="0"/>
              <a:t> problems</a:t>
            </a:r>
            <a:r>
              <a:rPr lang="en-IN" sz="3200" dirty="0" smtClean="0"/>
              <a:t>’’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set of 7-problems</a:t>
            </a:r>
          </a:p>
          <a:p>
            <a:r>
              <a:rPr lang="en-IN" dirty="0" smtClean="0"/>
              <a:t>Published in 2000 by Clay Mathematics Institute.</a:t>
            </a:r>
          </a:p>
          <a:p>
            <a:r>
              <a:rPr lang="en-IN" dirty="0" smtClean="0"/>
              <a:t>Only 1 out of 7 are solved  till date.</a:t>
            </a:r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2057400" y="3962400"/>
            <a:ext cx="2438400" cy="2362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 rot="20968691">
            <a:off x="2975401" y="426720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b="1" dirty="0" smtClean="0">
                <a:solidFill>
                  <a:srgbClr val="00B050"/>
                </a:solidFill>
              </a:rPr>
              <a:t>1</a:t>
            </a:r>
            <a:endParaRPr lang="en-IN" sz="5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842985">
            <a:off x="3228194" y="5155848"/>
            <a:ext cx="574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6000" b="1" dirty="0" smtClean="0">
                <a:solidFill>
                  <a:srgbClr val="FF0000"/>
                </a:solidFill>
              </a:rPr>
              <a:t>7</a:t>
            </a:r>
            <a:endParaRPr lang="en-IN" sz="6000" b="1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438400" y="4953000"/>
            <a:ext cx="18288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N" u="sng" dirty="0" smtClean="0"/>
              <a:t>The seven </a:t>
            </a:r>
            <a:r>
              <a:rPr lang="en-IN" u="sng" dirty="0" err="1" smtClean="0"/>
              <a:t>Millenium</a:t>
            </a:r>
            <a:r>
              <a:rPr lang="en-IN" u="sng" dirty="0" smtClean="0"/>
              <a:t> problems are: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P versus NP problem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Hodge conjecture</a:t>
            </a:r>
          </a:p>
          <a:p>
            <a:pPr>
              <a:buFont typeface="Wingdings" pitchFamily="2" charset="2"/>
              <a:buChar char="Ø"/>
            </a:pPr>
            <a:r>
              <a:rPr lang="en-IN" b="1" u="sng" dirty="0" err="1" smtClean="0">
                <a:solidFill>
                  <a:srgbClr val="30F715"/>
                </a:solidFill>
              </a:rPr>
              <a:t>Poincaré</a:t>
            </a:r>
            <a:r>
              <a:rPr lang="en-IN" b="1" u="sng" dirty="0" smtClean="0">
                <a:solidFill>
                  <a:srgbClr val="30F715"/>
                </a:solidFill>
              </a:rPr>
              <a:t> conjecture ----(solved)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Riemann hypothesis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Yang–Mills existence and mass gap</a:t>
            </a:r>
          </a:p>
          <a:p>
            <a:pPr>
              <a:buFont typeface="Wingdings" pitchFamily="2" charset="2"/>
              <a:buChar char="Ø"/>
            </a:pPr>
            <a:r>
              <a:rPr lang="en-IN" dirty="0" err="1" smtClean="0">
                <a:solidFill>
                  <a:srgbClr val="FF0000"/>
                </a:solidFill>
              </a:rPr>
              <a:t>Navier</a:t>
            </a:r>
            <a:r>
              <a:rPr lang="en-IN" dirty="0" smtClean="0">
                <a:solidFill>
                  <a:srgbClr val="FF0000"/>
                </a:solidFill>
              </a:rPr>
              <a:t>–Stokes existence and smoothness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Birch and </a:t>
            </a:r>
            <a:r>
              <a:rPr lang="en-IN" dirty="0" err="1" smtClean="0">
                <a:solidFill>
                  <a:srgbClr val="FF0000"/>
                </a:solidFill>
              </a:rPr>
              <a:t>Swinnerton</a:t>
            </a:r>
            <a:r>
              <a:rPr lang="en-IN" dirty="0" smtClean="0">
                <a:solidFill>
                  <a:srgbClr val="FF0000"/>
                </a:solidFill>
              </a:rPr>
              <a:t>-Dyer conjecture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err="1" smtClean="0"/>
              <a:t>Poincaré</a:t>
            </a:r>
            <a:r>
              <a:rPr lang="en-IN" u="sng" dirty="0" smtClean="0"/>
              <a:t> conjecture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Statement:</a:t>
            </a:r>
          </a:p>
          <a:p>
            <a:pPr>
              <a:buNone/>
            </a:pPr>
            <a:r>
              <a:rPr lang="en-IN" sz="2400" dirty="0" smtClean="0"/>
              <a:t>       “ Every simply connected, closed 3-manifold is </a:t>
            </a:r>
            <a:r>
              <a:rPr lang="en-IN" sz="2400" dirty="0" err="1" smtClean="0"/>
              <a:t>homeomorphic</a:t>
            </a:r>
            <a:r>
              <a:rPr lang="en-IN" sz="2400" dirty="0" smtClean="0"/>
              <a:t> to the 3-sphere.”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err="1" smtClean="0">
                <a:hlinkClick r:id="rId3" tooltip="Grigori Perelman"/>
              </a:rPr>
              <a:t>Grigori</a:t>
            </a:r>
            <a:r>
              <a:rPr lang="en-IN" sz="2400" dirty="0" smtClean="0">
                <a:hlinkClick r:id="rId3" tooltip="Grigori Perelman"/>
              </a:rPr>
              <a:t> Perelman</a:t>
            </a:r>
            <a:r>
              <a:rPr lang="en-IN" sz="2400" dirty="0" smtClean="0"/>
              <a:t> , a Russian mathematician  </a:t>
            </a:r>
            <a:r>
              <a:rPr lang="en-IN" sz="2400" dirty="0" smtClean="0"/>
              <a:t>it  </a:t>
            </a:r>
            <a:r>
              <a:rPr lang="en-IN" sz="2400" dirty="0" smtClean="0"/>
              <a:t>solved in 2003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He was selected for the Field prize and </a:t>
            </a:r>
          </a:p>
          <a:p>
            <a:pPr>
              <a:buNone/>
            </a:pPr>
            <a:r>
              <a:rPr lang="en-IN" sz="2400" dirty="0" smtClean="0"/>
              <a:t> the </a:t>
            </a:r>
            <a:r>
              <a:rPr lang="en-IN" sz="2400" dirty="0" err="1" smtClean="0"/>
              <a:t>Millenium</a:t>
            </a:r>
            <a:r>
              <a:rPr lang="en-IN" sz="2400" dirty="0" smtClean="0"/>
              <a:t> prize.</a:t>
            </a:r>
          </a:p>
          <a:p>
            <a:pPr>
              <a:buFont typeface="Wingdings" pitchFamily="2" charset="2"/>
              <a:buChar char="§"/>
            </a:pPr>
            <a:r>
              <a:rPr lang="en-IN" sz="2400" dirty="0" smtClean="0"/>
              <a:t>He declined both of them,</a:t>
            </a:r>
          </a:p>
          <a:p>
            <a:pPr>
              <a:buNone/>
            </a:pPr>
            <a:r>
              <a:rPr lang="en-IN" sz="2400" dirty="0" smtClean="0"/>
              <a:t> saying  that he is not interested</a:t>
            </a:r>
          </a:p>
          <a:p>
            <a:pPr>
              <a:buNone/>
            </a:pPr>
            <a:r>
              <a:rPr lang="en-IN" sz="2400" dirty="0" smtClean="0"/>
              <a:t>In money or fame </a:t>
            </a:r>
            <a:endParaRPr lang="en-IN" sz="2400" dirty="0"/>
          </a:p>
        </p:txBody>
      </p:sp>
      <p:pic>
        <p:nvPicPr>
          <p:cNvPr id="1026" name="Picture 2" descr="C:\Users\sairam\Desktop\classes\ppt presentation\Perelman,_Grigori_(196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733800"/>
            <a:ext cx="3810000" cy="2790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340013"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6600" u="sng" dirty="0" smtClean="0"/>
              <a:t>Thank you	</a:t>
            </a:r>
            <a:endParaRPr lang="en-IN" sz="6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458200" cy="6172200"/>
          </a:xfrm>
        </p:spPr>
        <p:txBody>
          <a:bodyPr/>
          <a:lstStyle/>
          <a:p>
            <a:pPr algn="l"/>
            <a:endParaRPr lang="en-IN" dirty="0"/>
          </a:p>
        </p:txBody>
      </p:sp>
      <p:pic>
        <p:nvPicPr>
          <p:cNvPr id="2050" name="Picture 2" descr="C:\Users\sairam\Desktop\classes\ppt presentation\colou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59" y="762000"/>
            <a:ext cx="7367041" cy="53340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6629400" y="917377"/>
            <a:ext cx="152400" cy="228600"/>
          </a:xfrm>
          <a:prstGeom prst="ellipse">
            <a:avLst/>
          </a:prstGeom>
          <a:solidFill>
            <a:srgbClr val="30F7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6629400" y="1298377"/>
            <a:ext cx="1524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6629400" y="1755577"/>
            <a:ext cx="1524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6858000" y="914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dirty="0" smtClean="0"/>
              <a:t>SOLVED</a:t>
            </a:r>
            <a:endParaRPr lang="en-IN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1292423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dirty="0" smtClean="0"/>
              <a:t>PARTIALLY RESOLVED</a:t>
            </a:r>
            <a:endParaRPr lang="en-IN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0" y="1679377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dirty="0" smtClean="0"/>
              <a:t>UNSOLVED</a:t>
            </a:r>
            <a:endParaRPr lang="en-IN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6553200" y="685800"/>
            <a:ext cx="2057400" cy="14478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All these questions and topics are highly researched since the last 100 years.</a:t>
            </a:r>
          </a:p>
          <a:p>
            <a:r>
              <a:rPr lang="en-IN" dirty="0" smtClean="0"/>
              <a:t>So it might be difficult to understand some of them without pre-knowledge.</a:t>
            </a:r>
          </a:p>
          <a:p>
            <a:endParaRPr lang="en-IN" dirty="0" smtClean="0"/>
          </a:p>
          <a:p>
            <a:r>
              <a:rPr lang="en-IN" dirty="0" smtClean="0"/>
              <a:t>So,  I </a:t>
            </a:r>
            <a:r>
              <a:rPr lang="en-IN" dirty="0" err="1" smtClean="0"/>
              <a:t>wil</a:t>
            </a:r>
            <a:r>
              <a:rPr lang="en-IN" dirty="0" smtClean="0"/>
              <a:t> try to convey whatever I’d understood.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/>
              <a:t>1. Cantor's continuum hypothesis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“</a:t>
            </a:r>
            <a:r>
              <a:rPr lang="en-IN" sz="2400" u="sng" dirty="0" smtClean="0"/>
              <a:t>There is no set whose cardinality is strictly between that of the integers and that of the real numbers</a:t>
            </a:r>
            <a:r>
              <a:rPr lang="en-IN" sz="2400" dirty="0" smtClean="0"/>
              <a:t>”</a:t>
            </a:r>
          </a:p>
          <a:p>
            <a:endParaRPr lang="en-IN" sz="2400" dirty="0" smtClean="0"/>
          </a:p>
          <a:p>
            <a:r>
              <a:rPr lang="en-IN" sz="2000" dirty="0" smtClean="0"/>
              <a:t>Cardinality is the number of elements of a set.</a:t>
            </a:r>
          </a:p>
          <a:p>
            <a:r>
              <a:rPr lang="en-IN" sz="2000" dirty="0" smtClean="0"/>
              <a:t>But when it comes to finding the size of infinite sets,</a:t>
            </a:r>
          </a:p>
          <a:p>
            <a:pPr>
              <a:buNone/>
            </a:pPr>
            <a:r>
              <a:rPr lang="en-IN" sz="2000" dirty="0" smtClean="0"/>
              <a:t>the cardinality can be a non-integer.</a:t>
            </a:r>
          </a:p>
          <a:p>
            <a:endParaRPr lang="en-IN" sz="2400" dirty="0" smtClean="0"/>
          </a:p>
          <a:p>
            <a:r>
              <a:rPr lang="en-IN" sz="2400" i="1" dirty="0" smtClean="0"/>
              <a:t>The hypothesis  says  that the cardinality of the set of integers is strictly smaller than that of the set of real numbers</a:t>
            </a:r>
          </a:p>
          <a:p>
            <a:r>
              <a:rPr lang="en-IN" sz="2400" u="sng" dirty="0" smtClean="0"/>
              <a:t>So there is no set whose cardinality is between these two sets.</a:t>
            </a:r>
            <a:endParaRPr lang="en-IN" sz="2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6934200" y="76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2. Consistency of arithmetic axioms   </a:t>
            </a: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  any proof in arithmetic, Can we prove that all the assumptions and statements are consistent?</a:t>
            </a:r>
          </a:p>
          <a:p>
            <a:r>
              <a:rPr lang="en-IN" dirty="0" smtClean="0"/>
              <a:t>Is arithmetic free of internal contradiction.?</a:t>
            </a:r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152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IN" sz="3600" u="sng" dirty="0" smtClean="0"/>
              <a:t>3. Polyhedral assembly from polyhedron of equal volume </a:t>
            </a:r>
            <a:br>
              <a:rPr lang="en-IN" sz="3600" u="sng" dirty="0" smtClean="0"/>
            </a:b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Given 2 </a:t>
            </a:r>
            <a:r>
              <a:rPr lang="en-IN" dirty="0" err="1" smtClean="0"/>
              <a:t>polyhedra</a:t>
            </a:r>
            <a:r>
              <a:rPr lang="en-IN" dirty="0" smtClean="0"/>
              <a:t> of same volume.</a:t>
            </a:r>
          </a:p>
          <a:p>
            <a:r>
              <a:rPr lang="en-IN" dirty="0" smtClean="0"/>
              <a:t>Now the 1</a:t>
            </a:r>
            <a:r>
              <a:rPr lang="en-IN" baseline="30000" dirty="0" smtClean="0"/>
              <a:t>st</a:t>
            </a:r>
            <a:r>
              <a:rPr lang="en-IN" dirty="0" smtClean="0"/>
              <a:t> one is broken up into finitely many parts.</a:t>
            </a:r>
          </a:p>
          <a:p>
            <a:r>
              <a:rPr lang="en-IN" dirty="0" smtClean="0"/>
              <a:t>Now Can we join those broken parts to form the 2</a:t>
            </a:r>
            <a:r>
              <a:rPr lang="en-IN" baseline="30000" dirty="0" smtClean="0"/>
              <a:t>nd</a:t>
            </a:r>
            <a:r>
              <a:rPr lang="en-IN" dirty="0" smtClean="0"/>
              <a:t> polyhedron.??</a:t>
            </a:r>
          </a:p>
          <a:p>
            <a:r>
              <a:rPr lang="en-IN" dirty="0" err="1" smtClean="0"/>
              <a:t>i.e</a:t>
            </a:r>
            <a:r>
              <a:rPr lang="en-IN" dirty="0" smtClean="0"/>
              <a:t> Can we decompose 2 polyhedron identically?  </a:t>
            </a:r>
            <a:r>
              <a:rPr lang="en-IN" b="1" u="sng" dirty="0" smtClean="0"/>
              <a:t>NO!!</a:t>
            </a:r>
            <a:endParaRPr lang="en-IN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074" name="Picture 2" descr="C:\Users\sairam\Desktop\classes\ppt presentation\tetrahedr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283367">
            <a:off x="3894667" y="5228544"/>
            <a:ext cx="1685925" cy="1594604"/>
          </a:xfrm>
          <a:prstGeom prst="rect">
            <a:avLst/>
          </a:prstGeom>
          <a:noFill/>
        </p:spPr>
      </p:pic>
      <p:pic>
        <p:nvPicPr>
          <p:cNvPr id="3075" name="Picture 3" descr="C:\Users\sairam\Desktop\classes\ppt presentation\Tetrahedron-4-3D-bal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5105401"/>
            <a:ext cx="1735072" cy="1752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u="sng" dirty="0" smtClean="0"/>
              <a:t>4. </a:t>
            </a:r>
            <a:r>
              <a:rPr lang="en-IN" sz="3600" u="sng" dirty="0" err="1" smtClean="0"/>
              <a:t>Constructibility</a:t>
            </a:r>
            <a:r>
              <a:rPr lang="en-IN" sz="3600" u="sng" dirty="0" smtClean="0"/>
              <a:t> of metrics by geodesics   </a:t>
            </a:r>
            <a:br>
              <a:rPr lang="en-IN" sz="3600" u="sng" dirty="0" smtClean="0"/>
            </a:br>
            <a:endParaRPr lang="en-IN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r>
              <a:rPr lang="en-IN" dirty="0" smtClean="0"/>
              <a:t>Construct all metrics where the lines are geodesics.</a:t>
            </a:r>
          </a:p>
          <a:p>
            <a:r>
              <a:rPr lang="en-IN" dirty="0" smtClean="0"/>
              <a:t>Geodesics are </a:t>
            </a:r>
            <a:r>
              <a:rPr lang="en-IN" dirty="0" err="1" smtClean="0"/>
              <a:t>straightlines</a:t>
            </a:r>
            <a:r>
              <a:rPr lang="en-IN" dirty="0" smtClean="0"/>
              <a:t> on curves spaces.</a:t>
            </a:r>
          </a:p>
          <a:p>
            <a:r>
              <a:rPr lang="en-IN" dirty="0" smtClean="0"/>
              <a:t>Find geometries on geodesics whose axioms are close to </a:t>
            </a:r>
            <a:r>
              <a:rPr lang="en-IN" dirty="0" err="1" smtClean="0"/>
              <a:t>euclidean</a:t>
            </a:r>
            <a:r>
              <a:rPr lang="en-IN" dirty="0" smtClean="0"/>
              <a:t> geometry</a:t>
            </a:r>
            <a:r>
              <a:rPr lang="en-IN" sz="2800" dirty="0" smtClean="0"/>
              <a:t>(with the parallel postulate removed.etc)</a:t>
            </a:r>
          </a:p>
          <a:p>
            <a:endParaRPr lang="en-IN" sz="2800" dirty="0" smtClean="0"/>
          </a:p>
          <a:p>
            <a:r>
              <a:rPr lang="en-IN" sz="2800" dirty="0" smtClean="0"/>
              <a:t>Solved by G. Hamel.</a:t>
            </a:r>
            <a:endParaRPr lang="en-IN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PARTIALLY SOLVED</a:t>
            </a:r>
            <a:endParaRPr lang="en-IN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098" name="Picture 2" descr="C:\Users\sairam\Desktop\classes\ppt presentation\geodes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267200"/>
            <a:ext cx="2362200" cy="2362200"/>
          </a:xfrm>
          <a:prstGeom prst="rect">
            <a:avLst/>
          </a:prstGeom>
          <a:noFill/>
        </p:spPr>
      </p:pic>
      <p:pic>
        <p:nvPicPr>
          <p:cNvPr id="4099" name="Picture 3" descr="C:\Users\sairam\Desktop\classes\ppt presentation\GreatCircle_7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8382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1275</Words>
  <Application>Microsoft Office PowerPoint</Application>
  <PresentationFormat>On-screen Show (4:3)</PresentationFormat>
  <Paragraphs>205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OSR</vt:lpstr>
      <vt:lpstr>HILBERT’S  23 PROBLEMS</vt:lpstr>
      <vt:lpstr>Hilbert’s 23 problems</vt:lpstr>
      <vt:lpstr>Slide 4</vt:lpstr>
      <vt:lpstr>Slide 5</vt:lpstr>
      <vt:lpstr>1. Cantor's continuum hypothesis</vt:lpstr>
      <vt:lpstr>2. Consistency of arithmetic axioms   </vt:lpstr>
      <vt:lpstr>3. Polyhedral assembly from polyhedron of equal volume  </vt:lpstr>
      <vt:lpstr>4. Constructibility of metrics by geodesics    </vt:lpstr>
      <vt:lpstr>5. Are continuous groups automatically differential groups?</vt:lpstr>
      <vt:lpstr>6. Axiomatization of physics </vt:lpstr>
      <vt:lpstr>7. Genfold-Schneider theorem   </vt:lpstr>
      <vt:lpstr>8. Riemann hypothesis   </vt:lpstr>
      <vt:lpstr>On Prime numbers:</vt:lpstr>
      <vt:lpstr>Slide 15</vt:lpstr>
      <vt:lpstr>9. Algebraic number field reciprocity theorem   </vt:lpstr>
      <vt:lpstr>10. Matiyasevich's theorem Solved </vt:lpstr>
      <vt:lpstr>11. Quadratic form solution with algebraic numerical coefficients   </vt:lpstr>
      <vt:lpstr>12. Extension of Kronecker's theorem to other number fields   </vt:lpstr>
      <vt:lpstr>13. Solution of 7th degree equations with 2-parameter functions   </vt:lpstr>
      <vt:lpstr>14. Proof of finiteness of complete systems of functions  </vt:lpstr>
      <vt:lpstr>15. Schubert's enumerative calculus   </vt:lpstr>
      <vt:lpstr>16. Problem of the topology of algebraic curves and surfaces </vt:lpstr>
      <vt:lpstr>17. Problem related to quadratic forms </vt:lpstr>
      <vt:lpstr>18. Existence of space-filling polyhedron and densest sphere packing   </vt:lpstr>
      <vt:lpstr>Slide 26</vt:lpstr>
      <vt:lpstr>19. Existence of Lagrangian solution that is not analytic   </vt:lpstr>
      <vt:lpstr>20. Solvability of variational problems with boundary conditions   </vt:lpstr>
      <vt:lpstr>21. Existence of linear differential equations with monodromic group   </vt:lpstr>
      <vt:lpstr>22. Uniformization of analytic relations   </vt:lpstr>
      <vt:lpstr>23. Calculus of variations</vt:lpstr>
      <vt:lpstr>Slide 32</vt:lpstr>
      <vt:lpstr>Apart from these there are another class of problems called the ‘’Millenium problems’’</vt:lpstr>
      <vt:lpstr>The seven Millenium problems are:</vt:lpstr>
      <vt:lpstr>Poincaré conjecture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sairam</dc:creator>
  <cp:lastModifiedBy>sairam</cp:lastModifiedBy>
  <cp:revision>526</cp:revision>
  <dcterms:created xsi:type="dcterms:W3CDTF">2006-08-16T00:00:00Z</dcterms:created>
  <dcterms:modified xsi:type="dcterms:W3CDTF">2012-10-05T00:45:31Z</dcterms:modified>
</cp:coreProperties>
</file>