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6" r:id="rId4"/>
    <p:sldId id="257" r:id="rId5"/>
    <p:sldId id="263" r:id="rId6"/>
    <p:sldId id="264" r:id="rId7"/>
    <p:sldId id="265" r:id="rId8"/>
    <p:sldId id="268" r:id="rId9"/>
    <p:sldId id="267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lepundit.com/2011/01/like-life-sustainable-development-fractal/" TargetMode="External"/><Relationship Id="rId2" Type="http://schemas.openxmlformats.org/officeDocument/2006/relationships/hyperlink" Target="http://www.doc.ic.ac.uk/~nd/surprise_95/journal/vol4/ykl/repo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math.yale.edu/mandelbro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sers.math.yale.edu/mandelbrot/web_docs/VitaOnePage.do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A GLIMPSE ON </a:t>
            </a:r>
            <a:br>
              <a:rPr lang="en-US" b="1" dirty="0" smtClean="0"/>
            </a:br>
            <a:r>
              <a:rPr lang="en-US" b="1" dirty="0" smtClean="0"/>
              <a:t>FRACTAL GEOMETRY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YUAN JIANG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Department of Applied Math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Oct9, 2012</a:t>
            </a:r>
          </a:p>
        </p:txBody>
      </p:sp>
    </p:spTree>
    <p:extLst>
      <p:ext uri="{BB962C8B-B14F-4D97-AF65-F5344CB8AC3E}">
        <p14:creationId xmlns:p14="http://schemas.microsoft.com/office/powerpoint/2010/main" val="3689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9154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3.1   Applications in Coastline Approximation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1277" y="2617960"/>
            <a:ext cx="5715000" cy="2819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Think about coastlines, and what’s the dimension? 1? 2? Or some number in between?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(See Whiteboard)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Notice: it’s no longer regular.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908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12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3.2   Applications (miscellaneous)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2" y="5943600"/>
            <a:ext cx="2743199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flipV="1">
            <a:off x="3075159" y="6079208"/>
            <a:ext cx="457200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20" y="5829299"/>
            <a:ext cx="521177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emis.de/journals/NNJ/98/images/ea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27" y="3581400"/>
            <a:ext cx="2481785" cy="18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asymptotia.com/wp-images/2009/10/collapsible_cardboard_shel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27" y="1371600"/>
            <a:ext cx="2481785" cy="18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hans.wyrdweb.eu/wp-content/uploads/2010/10/lung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581401"/>
            <a:ext cx="2133600" cy="18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doc.ic.ac.uk/~nd/surprise_95/journal/vol4/ykl/report.br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336399"/>
            <a:ext cx="2133600" cy="18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eosweb.larc.nasa.gov/HPDOCS/misr/misr_images/norway_coas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19050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classes.yale.edu/fractals/panorama/physics/dla/DBM/db1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6" y="3587861"/>
            <a:ext cx="2004588" cy="17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" y="533401"/>
            <a:ext cx="88392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4.  Three “exotic” problems in math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848600" cy="1066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Construct a function on real number that is </a:t>
            </a:r>
            <a:r>
              <a:rPr lang="en-US" sz="2800" u="wavy" dirty="0" smtClean="0">
                <a:solidFill>
                  <a:schemeClr val="bg2">
                    <a:lumMod val="25000"/>
                  </a:schemeClr>
                </a:solidFill>
              </a:rPr>
              <a:t>continuous yet non-derivable everywhere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533400" y="28956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Construct a figure with </a:t>
            </a:r>
            <a:r>
              <a:rPr lang="en-US" sz="2800" u="wavy" dirty="0">
                <a:solidFill>
                  <a:schemeClr val="bg2">
                    <a:lumMod val="25000"/>
                  </a:schemeClr>
                </a:solidFill>
              </a:rPr>
              <a:t>bounded area yet infinite circumference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, say in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 paper plane.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533400" y="4292083"/>
            <a:ext cx="7559351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Construct a set with </a:t>
            </a:r>
            <a:r>
              <a:rPr lang="en-US" sz="2800" u="wavy" dirty="0">
                <a:solidFill>
                  <a:schemeClr val="bg2">
                    <a:lumMod val="25000"/>
                  </a:schemeClr>
                </a:solidFill>
              </a:rPr>
              <a:t>zero measure yet (uncountably) infinite many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points.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5.   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19600"/>
          </a:xfrm>
        </p:spPr>
        <p:txBody>
          <a:bodyPr>
            <a:normAutofit/>
          </a:bodyPr>
          <a:lstStyle/>
          <a:p>
            <a:r>
              <a:rPr lang="en-US" sz="2400" i="1" dirty="0"/>
              <a:t>The Fractal Geometry of </a:t>
            </a:r>
            <a:r>
              <a:rPr lang="en-US" sz="2400" i="1" dirty="0" smtClean="0"/>
              <a:t>Nature, </a:t>
            </a:r>
            <a:r>
              <a:rPr lang="en-US" sz="2400" dirty="0"/>
              <a:t>Mandelbrot (1982</a:t>
            </a:r>
            <a:r>
              <a:rPr lang="en-US" sz="2400" dirty="0" smtClean="0"/>
              <a:t>);</a:t>
            </a:r>
            <a:endParaRPr lang="en-US" sz="2400" i="1" dirty="0"/>
          </a:p>
          <a:p>
            <a:r>
              <a:rPr lang="en-US" sz="2400" i="1" dirty="0"/>
              <a:t>Fractal Geometry as Design </a:t>
            </a:r>
            <a:r>
              <a:rPr lang="en-US" sz="2400" i="1" dirty="0" smtClean="0"/>
              <a:t>Aid, </a:t>
            </a:r>
            <a:r>
              <a:rPr lang="en-US" sz="2400" dirty="0"/>
              <a:t>Carl </a:t>
            </a:r>
            <a:r>
              <a:rPr lang="en-US" sz="2400" dirty="0" smtClean="0"/>
              <a:t>Bovill</a:t>
            </a:r>
            <a:r>
              <a:rPr lang="en-US" sz="2400" dirty="0"/>
              <a:t> </a:t>
            </a:r>
            <a:r>
              <a:rPr lang="en-US" sz="2400" dirty="0" smtClean="0"/>
              <a:t>(2000);</a:t>
            </a:r>
          </a:p>
          <a:p>
            <a:r>
              <a:rPr lang="en-US" sz="2400" i="1" dirty="0"/>
              <a:t>Applications of Fractal Geometry to the Player Piano Music of Conlon Nancarrow</a:t>
            </a:r>
            <a:r>
              <a:rPr lang="en-US" sz="2400" i="1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smtClean="0"/>
              <a:t>Julie Scrivener;</a:t>
            </a:r>
          </a:p>
          <a:p>
            <a:r>
              <a:rPr lang="en-US" sz="2400" i="1" dirty="0"/>
              <a:t>Principles of</a:t>
            </a:r>
            <a:r>
              <a:rPr lang="en-US" sz="2400" dirty="0"/>
              <a:t> </a:t>
            </a:r>
            <a:r>
              <a:rPr lang="en-US" sz="2400" i="1" dirty="0"/>
              <a:t>Mathematical </a:t>
            </a:r>
            <a:r>
              <a:rPr lang="en-US" sz="2400" i="1" dirty="0" smtClean="0"/>
              <a:t>Analysis, </a:t>
            </a:r>
            <a:r>
              <a:rPr lang="en-US" sz="2400" dirty="0" smtClean="0"/>
              <a:t>Rudin (3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edition);</a:t>
            </a:r>
          </a:p>
          <a:p>
            <a:r>
              <a:rPr lang="en-US" sz="2400" dirty="0">
                <a:hlinkClick r:id="rId2"/>
              </a:rPr>
              <a:t>http://www.doc.ic.ac.uk/~</a:t>
            </a:r>
            <a:r>
              <a:rPr lang="en-US" sz="2400" dirty="0" smtClean="0">
                <a:hlinkClick r:id="rId2"/>
              </a:rPr>
              <a:t>nd/surprise_95/journal/vol4/ykl/report.html</a:t>
            </a:r>
            <a:r>
              <a:rPr lang="en-US" sz="2400" dirty="0" smtClean="0"/>
              <a:t>; (Brownian Motion and Fractal Geometry)</a:t>
            </a:r>
          </a:p>
          <a:p>
            <a:r>
              <a:rPr lang="en-US" sz="2400" dirty="0">
                <a:hlinkClick r:id="rId3"/>
              </a:rPr>
              <a:t>http://www.triplepundit.com/2011/01/like-life-sustainable-development-fractal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; (Fractal and </a:t>
            </a:r>
            <a:r>
              <a:rPr lang="en-US" sz="2400" dirty="0"/>
              <a:t>L</a:t>
            </a:r>
            <a:r>
              <a:rPr lang="en-US" sz="2400" dirty="0" smtClean="0"/>
              <a:t>ife, leisure taste )</a:t>
            </a:r>
          </a:p>
          <a:p>
            <a:r>
              <a:rPr lang="en-US" sz="2400" dirty="0">
                <a:hlinkClick r:id="rId4"/>
              </a:rPr>
              <a:t>http://users.math.yale.edu/mandelbrot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. (Mr. Mandelbrot)</a:t>
            </a:r>
          </a:p>
        </p:txBody>
      </p:sp>
    </p:spTree>
    <p:extLst>
      <p:ext uri="{BB962C8B-B14F-4D97-AF65-F5344CB8AC3E}">
        <p14:creationId xmlns:p14="http://schemas.microsoft.com/office/powerpoint/2010/main" val="29495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Brief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Basic picture about Fractal Geometry</a:t>
            </a:r>
          </a:p>
          <a:p>
            <a:r>
              <a:rPr lang="en-US" dirty="0" smtClean="0"/>
              <a:t>Illustration with patterns, graphs</a:t>
            </a:r>
          </a:p>
          <a:p>
            <a:r>
              <a:rPr lang="en-US" dirty="0"/>
              <a:t>Applications(fractal dimensions, etc.)</a:t>
            </a:r>
          </a:p>
          <a:p>
            <a:r>
              <a:rPr lang="en-US" dirty="0" smtClean="0"/>
              <a:t>Examples with intuition(beyond </a:t>
            </a:r>
            <a:r>
              <a:rPr lang="en-US" dirty="0" err="1" smtClean="0"/>
              <a:t>maths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Three problems related, doable for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0.   History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94302" y="2286000"/>
            <a:ext cx="6934200" cy="2667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Mandelbrot(November 1924 ~ October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2010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Father of the Fractal Geometry.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his Curriculum Vitae, c.f. </a:t>
            </a:r>
            <a:r>
              <a:rPr lang="en-US" sz="2400" dirty="0" smtClean="0">
                <a:hlinkClick r:id="rId2"/>
              </a:rPr>
              <a:t>http://users.math.yale.edu/mandelbrot/web_docs/VitaOnePage.doc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1980079" cy="2743200"/>
          </a:xfrm>
        </p:spPr>
      </p:pic>
    </p:spTree>
    <p:extLst>
      <p:ext uri="{BB962C8B-B14F-4D97-AF65-F5344CB8AC3E}">
        <p14:creationId xmlns:p14="http://schemas.microsoft.com/office/powerpoint/2010/main" val="22690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1.1 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sz="4000" dirty="0" smtClean="0"/>
              <a:t>Fractal Geometry</a:t>
            </a:r>
            <a:r>
              <a:rPr lang="en-US" sz="4000" dirty="0"/>
              <a:t>-----</a:t>
            </a:r>
            <a:endParaRPr lang="en-US" sz="4000" dirty="0" smtClean="0"/>
          </a:p>
          <a:p>
            <a:pPr marL="0" indent="0">
              <a:buNone/>
            </a:pPr>
            <a:r>
              <a:rPr lang="en-US" dirty="0" smtClean="0"/>
              <a:t>concerned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irregular</a:t>
            </a:r>
            <a:r>
              <a:rPr lang="en-US" dirty="0"/>
              <a:t> patterns made of </a:t>
            </a:r>
            <a:r>
              <a:rPr lang="en-US" dirty="0" smtClean="0"/>
              <a:t>      </a:t>
            </a:r>
            <a:r>
              <a:rPr lang="en-US" u="sng" dirty="0" smtClean="0">
                <a:solidFill>
                  <a:srgbClr val="FF0000"/>
                </a:solidFill>
              </a:rPr>
              <a:t>parts</a:t>
            </a:r>
            <a:r>
              <a:rPr lang="en-US" dirty="0" smtClean="0"/>
              <a:t> </a:t>
            </a:r>
            <a:r>
              <a:rPr lang="en-US" dirty="0"/>
              <a:t>that are in some </a:t>
            </a:r>
            <a:r>
              <a:rPr lang="en-US" dirty="0" smtClean="0"/>
              <a:t>way </a:t>
            </a:r>
            <a:r>
              <a:rPr lang="en-US" u="sng" dirty="0">
                <a:solidFill>
                  <a:srgbClr val="FF0000"/>
                </a:solidFill>
              </a:rPr>
              <a:t>similar to the </a:t>
            </a:r>
            <a:r>
              <a:rPr lang="en-US" u="sng" dirty="0" smtClean="0">
                <a:solidFill>
                  <a:srgbClr val="FF0000"/>
                </a:solidFill>
              </a:rPr>
              <a:t>whole</a:t>
            </a:r>
            <a:r>
              <a:rPr lang="en-US" dirty="0" smtClean="0"/>
              <a:t>, called 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self-similarity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  Illustration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7" y="1447801"/>
            <a:ext cx="3781425" cy="695325"/>
          </a:xfrm>
          <a:ln>
            <a:solidFill>
              <a:srgbClr val="00B0F0">
                <a:alpha val="65000"/>
              </a:srgbClr>
            </a:solidFill>
          </a:ln>
          <a:effectLst>
            <a:outerShdw blurRad="88900" dir="5700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4687"/>
            <a:ext cx="4267200" cy="711637"/>
          </a:xfrm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4" y="1371600"/>
            <a:ext cx="2590800" cy="1941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106188"/>
            <a:ext cx="1851115" cy="203408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3" y="3854273"/>
            <a:ext cx="3057525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01923"/>
            <a:ext cx="27178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2.1  What’s behind the curve?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1"/>
            <a:ext cx="5638800" cy="1447799"/>
          </a:xfrm>
        </p:spPr>
        <p:txBody>
          <a:bodyPr>
            <a:normAutofit/>
          </a:bodyPr>
          <a:lstStyle/>
          <a:p>
            <a:r>
              <a:rPr lang="en-US" b="1" dirty="0" smtClean="0"/>
              <a:t>Geometric properties----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lengths/areas/volumes/…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733801"/>
            <a:ext cx="55626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Space descriptions----</a:t>
            </a:r>
          </a:p>
          <a:p>
            <a:pPr marL="0" indent="0">
              <a:buNone/>
            </a:pPr>
            <a:r>
              <a:rPr lang="en-US" dirty="0" smtClean="0"/>
              <a:t>    dimensions(in what sense?)/…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  Fractal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2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Dimension in various sense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400" dirty="0" smtClean="0"/>
              <a:t>----concrete sense</a:t>
            </a:r>
          </a:p>
          <a:p>
            <a:r>
              <a:rPr lang="en-US" sz="2400" dirty="0" smtClean="0"/>
              <a:t>----parameterized sense</a:t>
            </a:r>
          </a:p>
          <a:p>
            <a:r>
              <a:rPr lang="en-US" sz="2400" dirty="0" smtClean="0"/>
              <a:t>----topological sense</a:t>
            </a:r>
          </a:p>
          <a:p>
            <a:r>
              <a:rPr lang="en-US" sz="2400" dirty="0" smtClean="0"/>
              <a:t>----……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267200" cy="480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Fractal dimensions</a:t>
            </a:r>
          </a:p>
          <a:p>
            <a:pPr marL="0" indent="0">
              <a:buNone/>
            </a:pPr>
            <a:r>
              <a:rPr lang="en-US" dirty="0" smtClean="0"/>
              <a:t>(for regular fractal stuffs)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err="1" smtClean="0"/>
              <a:t>Hausdorff</a:t>
            </a:r>
            <a:r>
              <a:rPr lang="en-US" b="1" dirty="0" smtClean="0"/>
              <a:t> Dimension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b="1" dirty="0" smtClean="0">
                <a:solidFill>
                  <a:srgbClr val="00B0F0"/>
                </a:solidFill>
              </a:rPr>
              <a:t>‘MEASURING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            &amp;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       ZOOMING’</a:t>
            </a:r>
          </a:p>
          <a:p>
            <a:pPr marL="0" indent="0">
              <a:buNone/>
            </a:pPr>
            <a:r>
              <a:rPr lang="en-US" dirty="0" smtClean="0"/>
              <a:t>  (See the Whiteboard)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  Formula of  fractal dimension</a:t>
            </a:r>
            <a:br>
              <a:rPr lang="en-US" dirty="0" smtClean="0"/>
            </a:br>
            <a:r>
              <a:rPr lang="en-US" dirty="0" smtClean="0"/>
              <a:t>(for regular fractal geometry)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7696200" cy="175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Let k be the unit size of our measurement              (e.g. </a:t>
            </a:r>
            <a:r>
              <a:rPr lang="en-US" i="1" dirty="0" smtClean="0"/>
              <a:t>k</a:t>
            </a:r>
            <a:r>
              <a:rPr lang="en-US" dirty="0" smtClean="0"/>
              <a:t>=1cm for a line), with the method of continuously covering the figure; let </a:t>
            </a:r>
            <a:r>
              <a:rPr lang="en-US" i="1" dirty="0"/>
              <a:t>N</a:t>
            </a:r>
            <a:r>
              <a:rPr lang="en-US" dirty="0" smtClean="0"/>
              <a:t>(</a:t>
            </a:r>
            <a:r>
              <a:rPr lang="en-US" i="1" dirty="0"/>
              <a:t>k</a:t>
            </a:r>
            <a:r>
              <a:rPr lang="en-US" dirty="0" smtClean="0"/>
              <a:t>) be the # of units with such a measurement method.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505200"/>
            <a:ext cx="7162800" cy="213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Then, the </a:t>
            </a:r>
            <a:r>
              <a:rPr lang="en-US" dirty="0" err="1" smtClean="0"/>
              <a:t>Hausdorff</a:t>
            </a:r>
            <a:r>
              <a:rPr lang="en-US" dirty="0" smtClean="0"/>
              <a:t> dimension of fractal  geometry is defined 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D=</a:t>
            </a:r>
            <a:r>
              <a:rPr lang="en-US" sz="44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</a:t>
            </a:r>
            <a:r>
              <a:rPr lang="en-US" sz="4400" b="1" i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44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</a:t>
            </a:r>
            <a:r>
              <a:rPr lang="en-US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</a:t>
            </a:r>
            <a:r>
              <a:rPr lang="en-US" sz="4400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8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  Fractal Dimensions(examples)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8655" y="3352800"/>
            <a:ext cx="4648200" cy="1066800"/>
          </a:xfrm>
        </p:spPr>
        <p:txBody>
          <a:bodyPr/>
          <a:lstStyle/>
          <a:p>
            <a:r>
              <a:rPr lang="en-US" dirty="0" smtClean="0"/>
              <a:t>Sierpinski Curtain (2-D)</a:t>
            </a:r>
          </a:p>
          <a:p>
            <a:pPr marL="0" indent="0">
              <a:buNone/>
            </a:pPr>
            <a:r>
              <a:rPr lang="en-US" dirty="0" smtClean="0"/>
              <a:t>    D=ln3/ln2=1.585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5334000"/>
            <a:ext cx="4038600" cy="1066800"/>
          </a:xfrm>
        </p:spPr>
        <p:txBody>
          <a:bodyPr/>
          <a:lstStyle/>
          <a:p>
            <a:r>
              <a:rPr lang="en-US" dirty="0" smtClean="0"/>
              <a:t>Menger Sponge (3-D)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D=ln20/ln3=2.777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9" y="5334000"/>
            <a:ext cx="2673684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8" y="3276600"/>
            <a:ext cx="1905000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8" y="1295400"/>
            <a:ext cx="17240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7282" y="1600200"/>
            <a:ext cx="429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Koch Snowflake (1-D)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D=ln4/ln3=1.262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7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421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GLIMPSE ON  FRACTAL GEOMETRY</vt:lpstr>
      <vt:lpstr>Brief </vt:lpstr>
      <vt:lpstr>0.   History</vt:lpstr>
      <vt:lpstr>1.1  Definition</vt:lpstr>
      <vt:lpstr>1.2   Illustration</vt:lpstr>
      <vt:lpstr>2.1  What’s behind the curve?</vt:lpstr>
      <vt:lpstr>2.2   Fractal dimensions</vt:lpstr>
      <vt:lpstr>2.3   Formula of  fractal dimension (for regular fractal geometry)</vt:lpstr>
      <vt:lpstr>2.4   Fractal Dimensions(examples)</vt:lpstr>
      <vt:lpstr>3.1   Applications in Coastline Approximation</vt:lpstr>
      <vt:lpstr>3.2   Applications (miscellaneous)</vt:lpstr>
      <vt:lpstr> 4.  Three “exotic” problems in math</vt:lpstr>
      <vt:lpstr>5.   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GLIMPSE ON  FRACTAL GEOMETRY</dc:title>
  <dc:creator>Yuan Jiang</dc:creator>
  <cp:lastModifiedBy>Lab's PC</cp:lastModifiedBy>
  <cp:revision>31</cp:revision>
  <dcterms:created xsi:type="dcterms:W3CDTF">2006-08-16T00:00:00Z</dcterms:created>
  <dcterms:modified xsi:type="dcterms:W3CDTF">2012-10-09T19:55:24Z</dcterms:modified>
</cp:coreProperties>
</file>