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embeddings/Microsoft_Equation2.bin" ContentType="application/vnd.openxmlformats-officedocument.oleObject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Default Extension="pict" ContentType="image/pict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drawing1.xml" ContentType="application/vnd.ms-office.drawingml.diagramDrawing+xml"/>
  <Default Extension="vml" ContentType="application/vnd.openxmlformats-officedocument.vmlDrawing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Default Extension="gif" ContentType="image/gif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7"/>
  </p:notesMasterIdLst>
  <p:sldIdLst>
    <p:sldId id="270" r:id="rId2"/>
    <p:sldId id="269" r:id="rId3"/>
    <p:sldId id="257" r:id="rId4"/>
    <p:sldId id="258" r:id="rId5"/>
    <p:sldId id="260" r:id="rId6"/>
    <p:sldId id="261" r:id="rId7"/>
    <p:sldId id="268" r:id="rId8"/>
    <p:sldId id="266" r:id="rId9"/>
    <p:sldId id="262" r:id="rId10"/>
    <p:sldId id="263" r:id="rId11"/>
    <p:sldId id="264" r:id="rId12"/>
    <p:sldId id="271" r:id="rId13"/>
    <p:sldId id="265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15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832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748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662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579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494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408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325" algn="l" defTabSz="4569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F040D"/>
    <a:srgbClr val="BF4A58"/>
    <a:srgbClr val="FFF6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7CBD1-0081-E141-81E1-9CFAFCD64013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94A581D9-C7C6-5F45-A7B5-099128015654}">
      <dgm:prSet phldrT="[Text]"/>
      <dgm:spPr>
        <a:solidFill>
          <a:srgbClr val="FFF6F6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Viruses</a:t>
          </a:r>
          <a:endParaRPr lang="en-US" dirty="0">
            <a:solidFill>
              <a:srgbClr val="000000"/>
            </a:solidFill>
          </a:endParaRPr>
        </a:p>
      </dgm:t>
    </dgm:pt>
    <dgm:pt modelId="{FFE91B53-61C4-2644-902F-50A4331EEC59}" type="parTrans" cxnId="{0C49FFD5-3DA0-1A4A-ADDB-FBBF10BC352C}">
      <dgm:prSet/>
      <dgm:spPr/>
      <dgm:t>
        <a:bodyPr/>
        <a:lstStyle/>
        <a:p>
          <a:endParaRPr lang="en-US"/>
        </a:p>
      </dgm:t>
    </dgm:pt>
    <dgm:pt modelId="{7B74BE6A-9C3A-7A4E-8AAF-EBB1F8AF2AC7}" type="sibTrans" cxnId="{0C49FFD5-3DA0-1A4A-ADDB-FBBF10BC352C}">
      <dgm:prSet/>
      <dgm:spPr/>
      <dgm:t>
        <a:bodyPr/>
        <a:lstStyle/>
        <a:p>
          <a:endParaRPr lang="en-US"/>
        </a:p>
      </dgm:t>
    </dgm:pt>
    <dgm:pt modelId="{960F07EA-A300-4543-A7EA-77F0F075C79E}">
      <dgm:prSet phldrT="[Text]"/>
      <dgm:spPr>
        <a:solidFill>
          <a:srgbClr val="BF4A58"/>
        </a:solidFill>
        <a:ln>
          <a:solidFill>
            <a:scrgbClr r="0" g="0" b="0"/>
          </a:solidFill>
        </a:ln>
      </dgm:spPr>
      <dgm:t>
        <a:bodyPr/>
        <a:lstStyle/>
        <a:p>
          <a:r>
            <a:rPr lang="en-US" dirty="0" smtClean="0">
              <a:solidFill>
                <a:srgbClr val="FFF6F6"/>
              </a:solidFill>
            </a:rPr>
            <a:t>Tiling Theory</a:t>
          </a:r>
          <a:endParaRPr lang="en-US" dirty="0">
            <a:solidFill>
              <a:srgbClr val="FFF6F6"/>
            </a:solidFill>
          </a:endParaRPr>
        </a:p>
      </dgm:t>
    </dgm:pt>
    <dgm:pt modelId="{E31082CF-AF55-C44E-9302-051140C85103}" type="parTrans" cxnId="{1A5CFFDA-817D-E046-ADB5-41663B2E6860}">
      <dgm:prSet/>
      <dgm:spPr/>
      <dgm:t>
        <a:bodyPr/>
        <a:lstStyle/>
        <a:p>
          <a:endParaRPr lang="en-US"/>
        </a:p>
      </dgm:t>
    </dgm:pt>
    <dgm:pt modelId="{45F40AC9-CB2C-D440-95DD-2DBA0F7F7D09}" type="sibTrans" cxnId="{1A5CFFDA-817D-E046-ADB5-41663B2E6860}">
      <dgm:prSet/>
      <dgm:spPr/>
      <dgm:t>
        <a:bodyPr/>
        <a:lstStyle/>
        <a:p>
          <a:endParaRPr lang="en-US"/>
        </a:p>
      </dgm:t>
    </dgm:pt>
    <dgm:pt modelId="{962CCCA4-27A7-9E4B-A766-42963AC72716}">
      <dgm:prSet phldrT="[Text]"/>
      <dgm:spPr>
        <a:solidFill>
          <a:srgbClr val="BF040D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>
              <a:solidFill>
                <a:srgbClr val="FFF6F6"/>
              </a:solidFill>
            </a:rPr>
            <a:t>Affine Geometry</a:t>
          </a:r>
          <a:endParaRPr lang="en-US" dirty="0">
            <a:solidFill>
              <a:srgbClr val="FFF6F6"/>
            </a:solidFill>
          </a:endParaRPr>
        </a:p>
      </dgm:t>
    </dgm:pt>
    <dgm:pt modelId="{0A402EED-07E8-F946-840A-80814931F49A}" type="parTrans" cxnId="{0F8AA12E-E62C-FC48-8A7B-58F78235065D}">
      <dgm:prSet/>
      <dgm:spPr/>
      <dgm:t>
        <a:bodyPr/>
        <a:lstStyle/>
        <a:p>
          <a:endParaRPr lang="en-US"/>
        </a:p>
      </dgm:t>
    </dgm:pt>
    <dgm:pt modelId="{857DE242-EEF6-D940-B032-AD6F65965981}" type="sibTrans" cxnId="{0F8AA12E-E62C-FC48-8A7B-58F78235065D}">
      <dgm:prSet/>
      <dgm:spPr/>
      <dgm:t>
        <a:bodyPr/>
        <a:lstStyle/>
        <a:p>
          <a:endParaRPr lang="en-US"/>
        </a:p>
      </dgm:t>
    </dgm:pt>
    <dgm:pt modelId="{6A8FAF70-949A-4A40-900D-CB0B77BBE69E}" type="pres">
      <dgm:prSet presAssocID="{6647CBD1-0081-E141-81E1-9CFAFCD64013}" presName="Name0" presStyleCnt="0">
        <dgm:presLayoutVars>
          <dgm:dir/>
          <dgm:resizeHandles val="exact"/>
        </dgm:presLayoutVars>
      </dgm:prSet>
      <dgm:spPr/>
    </dgm:pt>
    <dgm:pt modelId="{3A096117-6200-6743-9D7A-D32CCBD59F83}" type="pres">
      <dgm:prSet presAssocID="{94A581D9-C7C6-5F45-A7B5-09912801565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A44C1-F22F-E34F-AD6C-7A50BCDA7880}" type="pres">
      <dgm:prSet presAssocID="{7B74BE6A-9C3A-7A4E-8AAF-EBB1F8AF2AC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54280D6-7497-2C4B-80AE-E789F67833AB}" type="pres">
      <dgm:prSet presAssocID="{7B74BE6A-9C3A-7A4E-8AAF-EBB1F8AF2AC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EB517FC-CEE8-3A48-8269-78A373186770}" type="pres">
      <dgm:prSet presAssocID="{960F07EA-A300-4543-A7EA-77F0F075C79E}" presName="node" presStyleLbl="node1" presStyleIdx="1" presStyleCnt="3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335CF-8DC7-B645-82AD-B2505F6B6CD7}" type="pres">
      <dgm:prSet presAssocID="{45F40AC9-CB2C-D440-95DD-2DBA0F7F7D0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56C4FD0-C773-8349-BD6F-4473D0924B1C}" type="pres">
      <dgm:prSet presAssocID="{45F40AC9-CB2C-D440-95DD-2DBA0F7F7D0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DB37C62-AD39-D44A-B9B6-8EB11021462F}" type="pres">
      <dgm:prSet presAssocID="{962CCCA4-27A7-9E4B-A766-42963AC7271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49FFD5-3DA0-1A4A-ADDB-FBBF10BC352C}" srcId="{6647CBD1-0081-E141-81E1-9CFAFCD64013}" destId="{94A581D9-C7C6-5F45-A7B5-099128015654}" srcOrd="0" destOrd="0" parTransId="{FFE91B53-61C4-2644-902F-50A4331EEC59}" sibTransId="{7B74BE6A-9C3A-7A4E-8AAF-EBB1F8AF2AC7}"/>
    <dgm:cxn modelId="{80824DA2-69A2-5447-B9FA-E27BF2D6C9F0}" type="presOf" srcId="{94A581D9-C7C6-5F45-A7B5-099128015654}" destId="{3A096117-6200-6743-9D7A-D32CCBD59F83}" srcOrd="0" destOrd="0" presId="urn:microsoft.com/office/officeart/2005/8/layout/process1"/>
    <dgm:cxn modelId="{3DD0ECF1-1361-F644-A06E-6D0834A21874}" type="presOf" srcId="{6647CBD1-0081-E141-81E1-9CFAFCD64013}" destId="{6A8FAF70-949A-4A40-900D-CB0B77BBE69E}" srcOrd="0" destOrd="0" presId="urn:microsoft.com/office/officeart/2005/8/layout/process1"/>
    <dgm:cxn modelId="{1A5CFFDA-817D-E046-ADB5-41663B2E6860}" srcId="{6647CBD1-0081-E141-81E1-9CFAFCD64013}" destId="{960F07EA-A300-4543-A7EA-77F0F075C79E}" srcOrd="1" destOrd="0" parTransId="{E31082CF-AF55-C44E-9302-051140C85103}" sibTransId="{45F40AC9-CB2C-D440-95DD-2DBA0F7F7D09}"/>
    <dgm:cxn modelId="{8EF92DA8-60E3-5544-AABE-AD06E36313B0}" type="presOf" srcId="{962CCCA4-27A7-9E4B-A766-42963AC72716}" destId="{4DB37C62-AD39-D44A-B9B6-8EB11021462F}" srcOrd="0" destOrd="0" presId="urn:microsoft.com/office/officeart/2005/8/layout/process1"/>
    <dgm:cxn modelId="{0F8AA12E-E62C-FC48-8A7B-58F78235065D}" srcId="{6647CBD1-0081-E141-81E1-9CFAFCD64013}" destId="{962CCCA4-27A7-9E4B-A766-42963AC72716}" srcOrd="2" destOrd="0" parTransId="{0A402EED-07E8-F946-840A-80814931F49A}" sibTransId="{857DE242-EEF6-D940-B032-AD6F65965981}"/>
    <dgm:cxn modelId="{AD98FE71-2F7C-C140-8735-977FDF0FD73D}" type="presOf" srcId="{7B74BE6A-9C3A-7A4E-8AAF-EBB1F8AF2AC7}" destId="{A54A44C1-F22F-E34F-AD6C-7A50BCDA7880}" srcOrd="0" destOrd="0" presId="urn:microsoft.com/office/officeart/2005/8/layout/process1"/>
    <dgm:cxn modelId="{D279DEE2-C613-1343-ACBF-42D4B7BB4420}" type="presOf" srcId="{7B74BE6A-9C3A-7A4E-8AAF-EBB1F8AF2AC7}" destId="{B54280D6-7497-2C4B-80AE-E789F67833AB}" srcOrd="1" destOrd="0" presId="urn:microsoft.com/office/officeart/2005/8/layout/process1"/>
    <dgm:cxn modelId="{AE6D1C19-4873-DC44-AA59-18791B2A9E36}" type="presOf" srcId="{45F40AC9-CB2C-D440-95DD-2DBA0F7F7D09}" destId="{756C4FD0-C773-8349-BD6F-4473D0924B1C}" srcOrd="1" destOrd="0" presId="urn:microsoft.com/office/officeart/2005/8/layout/process1"/>
    <dgm:cxn modelId="{1ECE83E2-BA29-8E45-AD7E-71109E6B336A}" type="presOf" srcId="{960F07EA-A300-4543-A7EA-77F0F075C79E}" destId="{0EB517FC-CEE8-3A48-8269-78A373186770}" srcOrd="0" destOrd="0" presId="urn:microsoft.com/office/officeart/2005/8/layout/process1"/>
    <dgm:cxn modelId="{B7D34D7E-454F-F047-A8B8-DEC35EDC5727}" type="presOf" srcId="{45F40AC9-CB2C-D440-95DD-2DBA0F7F7D09}" destId="{BC3335CF-8DC7-B645-82AD-B2505F6B6CD7}" srcOrd="0" destOrd="0" presId="urn:microsoft.com/office/officeart/2005/8/layout/process1"/>
    <dgm:cxn modelId="{EE72A7F3-4F40-404C-A057-E79267DC0238}" type="presParOf" srcId="{6A8FAF70-949A-4A40-900D-CB0B77BBE69E}" destId="{3A096117-6200-6743-9D7A-D32CCBD59F83}" srcOrd="0" destOrd="0" presId="urn:microsoft.com/office/officeart/2005/8/layout/process1"/>
    <dgm:cxn modelId="{22E6EE2C-DE59-CB4B-875C-CB28C9998A3E}" type="presParOf" srcId="{6A8FAF70-949A-4A40-900D-CB0B77BBE69E}" destId="{A54A44C1-F22F-E34F-AD6C-7A50BCDA7880}" srcOrd="1" destOrd="0" presId="urn:microsoft.com/office/officeart/2005/8/layout/process1"/>
    <dgm:cxn modelId="{02B198AA-7ABE-5243-95F1-536B11FA9B4E}" type="presParOf" srcId="{A54A44C1-F22F-E34F-AD6C-7A50BCDA7880}" destId="{B54280D6-7497-2C4B-80AE-E789F67833AB}" srcOrd="0" destOrd="0" presId="urn:microsoft.com/office/officeart/2005/8/layout/process1"/>
    <dgm:cxn modelId="{D6DF1783-698F-0147-82B3-73FAA01B3C7B}" type="presParOf" srcId="{6A8FAF70-949A-4A40-900D-CB0B77BBE69E}" destId="{0EB517FC-CEE8-3A48-8269-78A373186770}" srcOrd="2" destOrd="0" presId="urn:microsoft.com/office/officeart/2005/8/layout/process1"/>
    <dgm:cxn modelId="{C02B3A17-1E62-CC49-A67B-6E59ED96013A}" type="presParOf" srcId="{6A8FAF70-949A-4A40-900D-CB0B77BBE69E}" destId="{BC3335CF-8DC7-B645-82AD-B2505F6B6CD7}" srcOrd="3" destOrd="0" presId="urn:microsoft.com/office/officeart/2005/8/layout/process1"/>
    <dgm:cxn modelId="{2AF0F1D6-6EDE-224B-BD29-80A15CF3F42F}" type="presParOf" srcId="{BC3335CF-8DC7-B645-82AD-B2505F6B6CD7}" destId="{756C4FD0-C773-8349-BD6F-4473D0924B1C}" srcOrd="0" destOrd="0" presId="urn:microsoft.com/office/officeart/2005/8/layout/process1"/>
    <dgm:cxn modelId="{495FAB3F-CAAC-DE43-B16B-05DD9E98E7AB}" type="presParOf" srcId="{6A8FAF70-949A-4A40-900D-CB0B77BBE69E}" destId="{4DB37C62-AD39-D44A-B9B6-8EB11021462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096117-6200-6743-9D7A-D32CCBD59F83}">
      <dsp:nvSpPr>
        <dsp:cNvPr id="0" name=""/>
        <dsp:cNvSpPr/>
      </dsp:nvSpPr>
      <dsp:spPr>
        <a:xfrm>
          <a:off x="5357" y="1551582"/>
          <a:ext cx="1601390" cy="960834"/>
        </a:xfrm>
        <a:prstGeom prst="roundRect">
          <a:avLst>
            <a:gd name="adj" fmla="val 10000"/>
          </a:avLst>
        </a:prstGeom>
        <a:solidFill>
          <a:srgbClr val="FFF6F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000000"/>
              </a:solidFill>
            </a:rPr>
            <a:t>Viruses</a:t>
          </a:r>
          <a:endParaRPr lang="en-US" sz="2500" kern="1200" dirty="0">
            <a:solidFill>
              <a:srgbClr val="000000"/>
            </a:solidFill>
          </a:endParaRPr>
        </a:p>
      </dsp:txBody>
      <dsp:txXfrm>
        <a:off x="5357" y="1551582"/>
        <a:ext cx="1601390" cy="960834"/>
      </dsp:txXfrm>
    </dsp:sp>
    <dsp:sp modelId="{A54A44C1-F22F-E34F-AD6C-7A50BCDA7880}">
      <dsp:nvSpPr>
        <dsp:cNvPr id="0" name=""/>
        <dsp:cNvSpPr/>
      </dsp:nvSpPr>
      <dsp:spPr>
        <a:xfrm>
          <a:off x="1766887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1833427"/>
        <a:ext cx="339494" cy="397144"/>
      </dsp:txXfrm>
    </dsp:sp>
    <dsp:sp modelId="{0EB517FC-CEE8-3A48-8269-78A373186770}">
      <dsp:nvSpPr>
        <dsp:cNvPr id="0" name=""/>
        <dsp:cNvSpPr/>
      </dsp:nvSpPr>
      <dsp:spPr>
        <a:xfrm>
          <a:off x="2247304" y="1551582"/>
          <a:ext cx="1601390" cy="960834"/>
        </a:xfrm>
        <a:prstGeom prst="roundRect">
          <a:avLst>
            <a:gd name="adj" fmla="val 10000"/>
          </a:avLst>
        </a:prstGeom>
        <a:solidFill>
          <a:srgbClr val="BF4A58"/>
        </a:solidFill>
        <a:ln>
          <a:solidFill>
            <a:scrgbClr r="0" g="0" b="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FFF6F6"/>
              </a:solidFill>
            </a:rPr>
            <a:t>Tiling Theory</a:t>
          </a:r>
          <a:endParaRPr lang="en-US" sz="2500" kern="1200" dirty="0">
            <a:solidFill>
              <a:srgbClr val="FFF6F6"/>
            </a:solidFill>
          </a:endParaRPr>
        </a:p>
      </dsp:txBody>
      <dsp:txXfrm>
        <a:off x="2247304" y="1551582"/>
        <a:ext cx="1601390" cy="960834"/>
      </dsp:txXfrm>
    </dsp:sp>
    <dsp:sp modelId="{BC3335CF-8DC7-B645-82AD-B2505F6B6CD7}">
      <dsp:nvSpPr>
        <dsp:cNvPr id="0" name=""/>
        <dsp:cNvSpPr/>
      </dsp:nvSpPr>
      <dsp:spPr>
        <a:xfrm>
          <a:off x="4008834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1833427"/>
        <a:ext cx="339494" cy="397144"/>
      </dsp:txXfrm>
    </dsp:sp>
    <dsp:sp modelId="{4DB37C62-AD39-D44A-B9B6-8EB11021462F}">
      <dsp:nvSpPr>
        <dsp:cNvPr id="0" name=""/>
        <dsp:cNvSpPr/>
      </dsp:nvSpPr>
      <dsp:spPr>
        <a:xfrm>
          <a:off x="4489251" y="1551582"/>
          <a:ext cx="1601390" cy="960834"/>
        </a:xfrm>
        <a:prstGeom prst="roundRect">
          <a:avLst>
            <a:gd name="adj" fmla="val 10000"/>
          </a:avLst>
        </a:prstGeom>
        <a:solidFill>
          <a:srgbClr val="BF040D"/>
        </a:soli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FFF6F6"/>
              </a:solidFill>
            </a:rPr>
            <a:t>Affine Geometry</a:t>
          </a:r>
          <a:endParaRPr lang="en-US" sz="2500" kern="1200" dirty="0">
            <a:solidFill>
              <a:srgbClr val="FFF6F6"/>
            </a:solidFill>
          </a:endParaRPr>
        </a:p>
      </dsp:txBody>
      <dsp:txXfrm>
        <a:off x="4489251" y="1551582"/>
        <a:ext cx="1601390" cy="960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0207A-A8D8-E64C-9186-B60421A28B85}" type="datetimeFigureOut">
              <a:rPr lang="en-US" smtClean="0"/>
              <a:pPr/>
              <a:t>9/11/12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9D07E-A18A-7440-9FFE-4DB8295F0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15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832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748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662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579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494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08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325" algn="l" defTabSz="45691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>
            <a:prstTxWarp prst="textNoShape">
              <a:avLst/>
            </a:prstTxWarp>
          </a:bodyPr>
          <a:lstStyle/>
          <a:p>
            <a:pPr defTabSz="400785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355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39537" cy="351368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39537" cy="351368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39537" cy="351368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39537" cy="351368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39537" cy="351368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39537" cy="351368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39537" cy="351368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81" y="256352"/>
            <a:ext cx="7806240" cy="11449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2485" y="1781467"/>
            <a:ext cx="3908160" cy="4475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18885" y="1781467"/>
            <a:ext cx="3908160" cy="447599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481" y="1781467"/>
            <a:ext cx="3908160" cy="44759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8881" y="1781467"/>
            <a:ext cx="3908160" cy="44759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2481" y="256353"/>
            <a:ext cx="780624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480" y="1781467"/>
            <a:ext cx="7954560" cy="44759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656640" y="6420194"/>
            <a:ext cx="8485920" cy="87850"/>
          </a:xfrm>
          <a:prstGeom prst="roundRect">
            <a:avLst>
              <a:gd name="adj" fmla="val 1667"/>
            </a:avLst>
          </a:prstGeom>
          <a:solidFill>
            <a:srgbClr val="FF9966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82894" tIns="41446" rIns="82894" bIns="41446" anchor="ctr">
            <a:prstTxWarp prst="textNoShape">
              <a:avLst/>
            </a:prstTxWarp>
          </a:bodyPr>
          <a:lstStyle/>
          <a:p>
            <a:pPr defTabSz="414468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1802880" y="6613174"/>
            <a:ext cx="7341120" cy="87850"/>
          </a:xfrm>
          <a:prstGeom prst="roundRect">
            <a:avLst>
              <a:gd name="adj" fmla="val 1667"/>
            </a:avLst>
          </a:prstGeom>
          <a:solidFill>
            <a:srgbClr val="FF9966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82894" tIns="41446" rIns="82894" bIns="41446" anchor="ctr">
            <a:prstTxWarp prst="textNoShape">
              <a:avLst/>
            </a:prstTxWarp>
          </a:bodyPr>
          <a:lstStyle/>
          <a:p>
            <a:pPr defTabSz="414468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414468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 i="1">
          <a:solidFill>
            <a:srgbClr val="FF9966"/>
          </a:solidFill>
          <a:latin typeface="+mj-lt"/>
          <a:ea typeface="+mj-ea"/>
          <a:cs typeface="+mj-cs"/>
        </a:defRPr>
      </a:lvl1pPr>
      <a:lvl2pPr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2pPr>
      <a:lvl3pPr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3pPr>
      <a:lvl4pPr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4pPr>
      <a:lvl5pPr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5pPr>
      <a:lvl6pPr marL="414468"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6pPr>
      <a:lvl7pPr marL="828936"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7pPr>
      <a:lvl8pPr marL="1243404"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8pPr>
      <a:lvl9pPr marL="1657872" algn="l" defTabSz="414468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charset="0"/>
        </a:defRPr>
      </a:lvl9pPr>
    </p:titleStyle>
    <p:bodyStyle>
      <a:lvl1pPr marL="390005" indent="-29358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2900">
          <a:solidFill>
            <a:srgbClr val="E6E6E6"/>
          </a:solidFill>
          <a:latin typeface="+mn-lt"/>
          <a:ea typeface="+mn-ea"/>
          <a:cs typeface="+mn-cs"/>
        </a:defRPr>
      </a:lvl1pPr>
      <a:lvl2pPr marL="781446" indent="-25904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tarSymbol" charset="0"/>
        <a:buChar char="–"/>
        <a:defRPr sz="2500">
          <a:solidFill>
            <a:srgbClr val="E6E6E6"/>
          </a:solidFill>
          <a:latin typeface="+mn-lt"/>
          <a:ea typeface="+mn-ea"/>
          <a:cs typeface="+mn-cs"/>
        </a:defRPr>
      </a:lvl2pPr>
      <a:lvl3pPr marL="1172888" indent="-19572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2200">
          <a:solidFill>
            <a:srgbClr val="E6E6E6"/>
          </a:solidFill>
          <a:latin typeface="+mn-lt"/>
          <a:ea typeface="+mn-ea"/>
          <a:cs typeface="+mn-cs"/>
        </a:defRPr>
      </a:lvl3pPr>
      <a:lvl4pPr marL="1564331" indent="-194282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tarSymbol" charset="0"/>
        <a:buChar char="–"/>
        <a:defRPr sz="1800">
          <a:solidFill>
            <a:srgbClr val="E6E6E6"/>
          </a:solidFill>
          <a:latin typeface="+mn-lt"/>
          <a:ea typeface="+mn-ea"/>
          <a:cs typeface="+mn-cs"/>
        </a:defRPr>
      </a:lvl4pPr>
      <a:lvl5pPr marL="1955771" indent="-19572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1800">
          <a:solidFill>
            <a:srgbClr val="E6E6E6"/>
          </a:solidFill>
          <a:latin typeface="+mn-lt"/>
          <a:ea typeface="+mn-ea"/>
          <a:cs typeface="+mn-cs"/>
        </a:defRPr>
      </a:lvl5pPr>
      <a:lvl6pPr marL="2370240" indent="-19572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1800">
          <a:solidFill>
            <a:srgbClr val="E6E6E6"/>
          </a:solidFill>
          <a:latin typeface="+mn-lt"/>
          <a:ea typeface="+mn-ea"/>
          <a:cs typeface="+mn-cs"/>
        </a:defRPr>
      </a:lvl6pPr>
      <a:lvl7pPr marL="2784708" indent="-19572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1800">
          <a:solidFill>
            <a:srgbClr val="E6E6E6"/>
          </a:solidFill>
          <a:latin typeface="+mn-lt"/>
          <a:ea typeface="+mn-ea"/>
          <a:cs typeface="+mn-cs"/>
        </a:defRPr>
      </a:lvl7pPr>
      <a:lvl8pPr marL="3199178" indent="-19572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1800">
          <a:solidFill>
            <a:srgbClr val="E6E6E6"/>
          </a:solidFill>
          <a:latin typeface="+mn-lt"/>
          <a:ea typeface="+mn-ea"/>
          <a:cs typeface="+mn-cs"/>
        </a:defRPr>
      </a:lvl8pPr>
      <a:lvl9pPr marL="3613646" indent="-195723" algn="l" defTabSz="414468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1800">
          <a:solidFill>
            <a:srgbClr val="E6E6E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468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8936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404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872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341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6809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1277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5745" algn="l" defTabSz="4144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gif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7.gif"/><Relationship Id="rId5" Type="http://schemas.openxmlformats.org/officeDocument/2006/relationships/image" Target="../media/image8.png"/><Relationship Id="rId6" Type="http://schemas.openxmlformats.org/officeDocument/2006/relationships/oleObject" Target="../embeddings/Microsoft_Equation1.bin"/><Relationship Id="rId7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Biomedical Engineering and Geometry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0192" y="1781467"/>
            <a:ext cx="8300680" cy="4475990"/>
          </a:xfrm>
        </p:spPr>
        <p:txBody>
          <a:bodyPr anchor="ctr"/>
          <a:lstStyle/>
          <a:p>
            <a:pPr algn="ctr">
              <a:buNone/>
            </a:pPr>
            <a:endParaRPr lang="en-US" sz="3200" i="1" dirty="0" smtClean="0"/>
          </a:p>
          <a:p>
            <a:pPr algn="ctr">
              <a:buNone/>
            </a:pPr>
            <a:endParaRPr lang="en-US" sz="3200" i="1" dirty="0"/>
          </a:p>
          <a:p>
            <a:pPr algn="ctr">
              <a:buNone/>
            </a:pPr>
            <a:r>
              <a:rPr lang="en-US" sz="3200" i="1" dirty="0" smtClean="0"/>
              <a:t>Results of a</a:t>
            </a:r>
            <a:r>
              <a:rPr lang="en-US" sz="3200" i="1" dirty="0" smtClean="0"/>
              <a:t> </a:t>
            </a:r>
            <a:r>
              <a:rPr lang="en-US" sz="3200" i="1" dirty="0" smtClean="0"/>
              <a:t>G</a:t>
            </a:r>
            <a:r>
              <a:rPr lang="en-US" sz="3200" i="1" dirty="0" smtClean="0"/>
              <a:t>oogle </a:t>
            </a:r>
            <a:r>
              <a:rPr lang="en-US" sz="3200" i="1" dirty="0" smtClean="0"/>
              <a:t>search</a:t>
            </a:r>
          </a:p>
          <a:p>
            <a:pPr algn="ctr">
              <a:buNone/>
            </a:pPr>
            <a:endParaRPr lang="en-US" sz="3200" i="1" dirty="0" smtClean="0"/>
          </a:p>
          <a:p>
            <a:pPr algn="ctr">
              <a:buNone/>
            </a:pPr>
            <a:endParaRPr lang="en-US" sz="3200" i="1" dirty="0"/>
          </a:p>
          <a:p>
            <a:pPr algn="ctr">
              <a:buNone/>
            </a:pPr>
            <a:endParaRPr lang="en-US" sz="3200" i="1" dirty="0" smtClean="0"/>
          </a:p>
          <a:p>
            <a:pPr algn="ctr">
              <a:buNone/>
            </a:pPr>
            <a:r>
              <a:rPr lang="en-US" sz="3200" dirty="0" smtClean="0"/>
              <a:t>Tim </a:t>
            </a:r>
            <a:r>
              <a:rPr lang="en-US" sz="3200" dirty="0" err="1" smtClean="0"/>
              <a:t>Bryski</a:t>
            </a:r>
            <a:r>
              <a:rPr lang="en-US" sz="3200" dirty="0" smtClean="0"/>
              <a:t> – 9/11/12</a:t>
            </a:r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68687"/>
            <a:ext cx="7809120" cy="521681"/>
          </a:xfrm>
          <a:ln/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14683" algn="l"/>
                <a:tab pos="829366" algn="l"/>
                <a:tab pos="1244049" algn="l"/>
                <a:tab pos="1658732" algn="l"/>
                <a:tab pos="2073416" algn="l"/>
                <a:tab pos="2488099" algn="l"/>
                <a:tab pos="2902782" algn="l"/>
                <a:tab pos="3317465" algn="l"/>
                <a:tab pos="3732148" algn="l"/>
                <a:tab pos="4146831" algn="l"/>
                <a:tab pos="4561514" algn="l"/>
                <a:tab pos="4976197" algn="l"/>
                <a:tab pos="5390881" algn="l"/>
                <a:tab pos="5805564" algn="l"/>
                <a:tab pos="6220247" algn="l"/>
                <a:tab pos="6634930" algn="l"/>
                <a:tab pos="7049613" algn="l"/>
                <a:tab pos="7464296" algn="l"/>
                <a:tab pos="7878979" algn="l"/>
                <a:tab pos="8293662" algn="l"/>
              </a:tabLst>
            </a:pPr>
            <a:r>
              <a:rPr lang="en-GB" dirty="0" err="1"/>
              <a:t>Twarock</a:t>
            </a:r>
            <a:r>
              <a:rPr lang="en-GB" dirty="0"/>
              <a:t> 2004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2" y="1451674"/>
            <a:ext cx="4512960" cy="3395416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411803" algn="l"/>
                <a:tab pos="826486" algn="l"/>
                <a:tab pos="1241170" algn="l"/>
                <a:tab pos="1655852" algn="l"/>
                <a:tab pos="2070536" algn="l"/>
                <a:tab pos="2485219" algn="l"/>
                <a:tab pos="2899903" algn="l"/>
                <a:tab pos="3314585" algn="l"/>
                <a:tab pos="3729269" algn="l"/>
                <a:tab pos="4143951" algn="l"/>
                <a:tab pos="4558635" algn="l"/>
                <a:tab pos="4973317" algn="l"/>
                <a:tab pos="5388002" algn="l"/>
                <a:tab pos="5802684" algn="l"/>
                <a:tab pos="6217368" algn="l"/>
                <a:tab pos="6632050" algn="l"/>
                <a:tab pos="7046734" algn="l"/>
                <a:tab pos="7461416" algn="l"/>
                <a:tab pos="7876100" algn="l"/>
                <a:tab pos="8290782" algn="l"/>
              </a:tabLst>
            </a:pPr>
            <a:r>
              <a:rPr lang="en-GB" dirty="0"/>
              <a:t>Relaxed the assumption of triangular shaped subunits of proteins</a:t>
            </a:r>
          </a:p>
          <a:p>
            <a:pPr>
              <a:lnSpc>
                <a:spcPct val="95000"/>
              </a:lnSpc>
              <a:tabLst>
                <a:tab pos="411803" algn="l"/>
                <a:tab pos="826486" algn="l"/>
                <a:tab pos="1241170" algn="l"/>
                <a:tab pos="1655852" algn="l"/>
                <a:tab pos="2070536" algn="l"/>
                <a:tab pos="2485219" algn="l"/>
                <a:tab pos="2899903" algn="l"/>
                <a:tab pos="3314585" algn="l"/>
                <a:tab pos="3729269" algn="l"/>
                <a:tab pos="4143951" algn="l"/>
                <a:tab pos="4558635" algn="l"/>
                <a:tab pos="4973317" algn="l"/>
                <a:tab pos="5388002" algn="l"/>
                <a:tab pos="5802684" algn="l"/>
                <a:tab pos="6217368" algn="l"/>
                <a:tab pos="6632050" algn="l"/>
                <a:tab pos="7046734" algn="l"/>
                <a:tab pos="7461416" algn="l"/>
                <a:tab pos="7876100" algn="l"/>
                <a:tab pos="8290782" algn="l"/>
              </a:tabLst>
            </a:pPr>
            <a:r>
              <a:rPr lang="en-GB" dirty="0"/>
              <a:t>Re-evaluated the family of </a:t>
            </a:r>
            <a:r>
              <a:rPr lang="en-GB" dirty="0" err="1"/>
              <a:t>Icosahedral</a:t>
            </a:r>
            <a:r>
              <a:rPr lang="en-GB" dirty="0"/>
              <a:t> shaped </a:t>
            </a:r>
            <a:r>
              <a:rPr lang="en-GB" dirty="0" err="1"/>
              <a:t>capsids</a:t>
            </a:r>
            <a:r>
              <a:rPr lang="en-GB" dirty="0"/>
              <a:t> </a:t>
            </a:r>
          </a:p>
          <a:p>
            <a:pPr>
              <a:lnSpc>
                <a:spcPct val="95000"/>
              </a:lnSpc>
              <a:tabLst>
                <a:tab pos="411803" algn="l"/>
                <a:tab pos="826486" algn="l"/>
                <a:tab pos="1241170" algn="l"/>
                <a:tab pos="1655852" algn="l"/>
                <a:tab pos="2070536" algn="l"/>
                <a:tab pos="2485219" algn="l"/>
                <a:tab pos="2899903" algn="l"/>
                <a:tab pos="3314585" algn="l"/>
                <a:tab pos="3729269" algn="l"/>
                <a:tab pos="4143951" algn="l"/>
                <a:tab pos="4558635" algn="l"/>
                <a:tab pos="4973317" algn="l"/>
                <a:tab pos="5388002" algn="l"/>
                <a:tab pos="5802684" algn="l"/>
                <a:tab pos="6217368" algn="l"/>
                <a:tab pos="6632050" algn="l"/>
                <a:tab pos="7046734" algn="l"/>
                <a:tab pos="7461416" algn="l"/>
                <a:tab pos="7876100" algn="l"/>
                <a:tab pos="8290782" algn="l"/>
              </a:tabLst>
            </a:pPr>
            <a:r>
              <a:rPr lang="en-GB" dirty="0"/>
              <a:t>Uses tiling theory to determine the structure of the </a:t>
            </a:r>
            <a:r>
              <a:rPr lang="en-GB" dirty="0" err="1"/>
              <a:t>capsid</a:t>
            </a:r>
            <a:endParaRPr lang="en-GB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lum contrast="12000"/>
            <a:alphaModFix amt="50000"/>
          </a:blip>
          <a:srcRect r="49500"/>
          <a:stretch>
            <a:fillRect/>
          </a:stretch>
        </p:blipFill>
        <p:spPr bwMode="auto">
          <a:xfrm>
            <a:off x="5184000" y="1866436"/>
            <a:ext cx="3939840" cy="3732872"/>
          </a:xfrm>
          <a:prstGeom prst="rect">
            <a:avLst/>
          </a:prstGeom>
          <a:solidFill>
            <a:srgbClr val="00008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68686"/>
            <a:ext cx="7809120" cy="521681"/>
          </a:xfrm>
          <a:ln/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dirty="0"/>
              <a:t>Tiling Theory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742583"/>
            <a:ext cx="4354560" cy="4667303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900" dirty="0" err="1"/>
              <a:t>Tilings</a:t>
            </a:r>
            <a:r>
              <a:rPr lang="en-GB" sz="2900" dirty="0"/>
              <a:t>- tessellations in terms of a set of basic building blocks </a:t>
            </a:r>
          </a:p>
          <a:p>
            <a:pPr>
              <a:lnSpc>
                <a:spcPct val="95000"/>
              </a:lnSpc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900" dirty="0"/>
              <a:t>Decorations- Location of protein subunits on tiles</a:t>
            </a:r>
          </a:p>
          <a:p>
            <a:pPr>
              <a:lnSpc>
                <a:spcPct val="95000"/>
              </a:lnSpc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900" dirty="0"/>
              <a:t>Plane </a:t>
            </a:r>
            <a:r>
              <a:rPr lang="en-GB" sz="2900" dirty="0" err="1"/>
              <a:t>tiling(</a:t>
            </a:r>
            <a:r>
              <a:rPr lang="en-GB" sz="29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charset="0"/>
              </a:rPr>
              <a:t>T</a:t>
            </a:r>
            <a:r>
              <a:rPr lang="en-GB" sz="2900" dirty="0"/>
              <a:t>)- countable family of closed sets which cover the plane without gaps or overlaps</a:t>
            </a:r>
          </a:p>
          <a:p>
            <a:pPr>
              <a:lnSpc>
                <a:spcPct val="95000"/>
              </a:lnSpc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900" dirty="0"/>
              <a:t>Simply connected- tile does not enclose any holes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561920" y="1720981"/>
            <a:ext cx="4561920" cy="4243341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900" dirty="0"/>
              <a:t>Topological disk- bounded, connected and simply connected set</a:t>
            </a:r>
          </a:p>
          <a:p>
            <a:pPr>
              <a:lnSpc>
                <a:spcPct val="95000"/>
              </a:lnSpc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900" dirty="0"/>
              <a:t>Patch- finite number of tiles of the tiling such that their union is a topological disk</a:t>
            </a:r>
          </a:p>
          <a:p>
            <a:pPr>
              <a:lnSpc>
                <a:spcPct val="95000"/>
              </a:lnSpc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900" dirty="0"/>
              <a:t>Incident- the relation of a tile to each of its edges or vertices and also of an edge to each of its endpoints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317760" y="1244291"/>
            <a:ext cx="2695680" cy="361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lvl="1" indent="-293764" algn="ctr">
              <a:lnSpc>
                <a:spcPct val="101000"/>
              </a:lnSpc>
              <a:buClr>
                <a:srgbClr val="E6E6E6"/>
              </a:buClr>
              <a:tabLst>
                <a:tab pos="390246" algn="l"/>
                <a:tab pos="804972" algn="l"/>
                <a:tab pos="1219698" algn="l"/>
                <a:tab pos="1634425" algn="l"/>
                <a:tab pos="2049151" algn="l"/>
                <a:tab pos="2463877" algn="l"/>
                <a:tab pos="2878603" algn="l"/>
                <a:tab pos="3293329" algn="l"/>
                <a:tab pos="3708055" algn="l"/>
                <a:tab pos="4122781" algn="l"/>
                <a:tab pos="4537507" algn="l"/>
                <a:tab pos="4952234" algn="l"/>
                <a:tab pos="5366960" algn="l"/>
                <a:tab pos="5781686" algn="l"/>
                <a:tab pos="6196412" algn="l"/>
                <a:tab pos="6611138" algn="l"/>
                <a:tab pos="7025864" algn="l"/>
                <a:tab pos="7440590" algn="l"/>
                <a:tab pos="7855316" algn="l"/>
                <a:tab pos="8270042" algn="l"/>
                <a:tab pos="8684769" algn="l"/>
              </a:tabLst>
            </a:pPr>
            <a:r>
              <a:rPr lang="en-GB" dirty="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Definitions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Tiling — The </a:t>
            </a:r>
            <a:r>
              <a:rPr lang="en-US" dirty="0"/>
              <a:t>M</a:t>
            </a:r>
            <a:r>
              <a:rPr lang="en-US" dirty="0" smtClean="0"/>
              <a:t>athematical </a:t>
            </a:r>
            <a:r>
              <a:rPr lang="en-US" dirty="0"/>
              <a:t>M</a:t>
            </a:r>
            <a:r>
              <a:rPr lang="en-US" dirty="0" smtClean="0"/>
              <a:t>icroscope?</a:t>
            </a:r>
            <a:endParaRPr lang="en-US" dirty="0"/>
          </a:p>
        </p:txBody>
      </p:sp>
      <p:pic>
        <p:nvPicPr>
          <p:cNvPr id="5" name="Content Placeholder 4" descr="kitedart.gif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0576" b="-20576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189310" y="1781467"/>
            <a:ext cx="527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http://</a:t>
            </a:r>
            <a:r>
              <a:rPr lang="en-US" dirty="0" err="1" smtClean="0">
                <a:solidFill>
                  <a:srgbClr val="FFFFFF"/>
                </a:solidFill>
              </a:rPr>
              <a:t>www.lassp.cornell.edu/lifshitz/quasicrystals.html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721" y="2150799"/>
            <a:ext cx="3175000" cy="3175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1563" y="5365240"/>
            <a:ext cx="4155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Penrose tiling</a:t>
            </a:r>
          </a:p>
          <a:p>
            <a:pPr algn="ctr"/>
            <a:r>
              <a:rPr lang="en-US" dirty="0" smtClean="0">
                <a:solidFill>
                  <a:srgbClr val="FFFFFF"/>
                </a:solidFill>
              </a:rPr>
              <a:t>http://</a:t>
            </a:r>
            <a:r>
              <a:rPr lang="en-US" dirty="0" err="1" smtClean="0">
                <a:solidFill>
                  <a:srgbClr val="FFFFFF"/>
                </a:solidFill>
              </a:rPr>
              <a:t>en.wikipedia.org/wiki/Penrose_tiling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Affine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Whilst predicting the relative locations of proteins is “easy”, information on their tertiary structure is hard to get.</a:t>
            </a:r>
          </a:p>
          <a:p>
            <a:endParaRPr lang="en-US" dirty="0" smtClean="0"/>
          </a:p>
          <a:p>
            <a:r>
              <a:rPr lang="en-US" dirty="0" smtClean="0"/>
              <a:t>Mathematical framework based on </a:t>
            </a:r>
            <a:r>
              <a:rPr lang="en-US" u="sng" dirty="0" smtClean="0"/>
              <a:t>affine </a:t>
            </a:r>
            <a:r>
              <a:rPr lang="en-US" u="sng" dirty="0" err="1" smtClean="0"/>
              <a:t>extentions</a:t>
            </a:r>
            <a:r>
              <a:rPr lang="en-US" dirty="0" smtClean="0"/>
              <a:t> of the </a:t>
            </a:r>
            <a:r>
              <a:rPr lang="en-US" dirty="0" err="1" smtClean="0"/>
              <a:t>icosehdral</a:t>
            </a:r>
            <a:r>
              <a:rPr lang="en-US" dirty="0" smtClean="0"/>
              <a:t> group</a:t>
            </a:r>
          </a:p>
          <a:p>
            <a:endParaRPr lang="en-US" dirty="0" smtClean="0"/>
          </a:p>
          <a:p>
            <a:r>
              <a:rPr lang="en-US" dirty="0" smtClean="0"/>
              <a:t>Allows  3D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Erlangen Program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(1872 Felix Klein)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Symmetry of groups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Euclidean geometry more restrictive than affine geometry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Dihedral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481" y="1572120"/>
            <a:ext cx="3908160" cy="4475990"/>
          </a:xfrm>
        </p:spPr>
        <p:txBody>
          <a:bodyPr/>
          <a:lstStyle/>
          <a:p>
            <a:r>
              <a:rPr lang="en-US" dirty="0" smtClean="0"/>
              <a:t>Often arise in art and nature</a:t>
            </a:r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 dihedral group is the group of symmetries of a regular polygon, including both rotations and reflections</a:t>
            </a:r>
          </a:p>
          <a:p>
            <a:endParaRPr lang="en-US" dirty="0" smtClean="0"/>
          </a:p>
          <a:p>
            <a:r>
              <a:rPr lang="en-US" dirty="0" smtClean="0"/>
              <a:t>Phylum </a:t>
            </a:r>
            <a:r>
              <a:rPr lang="en-US" dirty="0" err="1" smtClean="0"/>
              <a:t>Echinodermata</a:t>
            </a:r>
            <a:r>
              <a:rPr lang="en-US" dirty="0" smtClean="0"/>
              <a:t> (starfish, sand dollars, and sea cucumbers) exhibit patterns with D</a:t>
            </a:r>
            <a:r>
              <a:rPr lang="en-US" baseline="-25000" dirty="0" smtClean="0"/>
              <a:t>5</a:t>
            </a:r>
            <a:r>
              <a:rPr lang="en-US" dirty="0" smtClean="0"/>
              <a:t> symmetry.</a:t>
            </a:r>
          </a:p>
        </p:txBody>
      </p:sp>
      <p:pic>
        <p:nvPicPr>
          <p:cNvPr id="7" name="Picture 6" descr="starfish_sea_st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222" y="1401274"/>
            <a:ext cx="3705613" cy="2465917"/>
          </a:xfrm>
          <a:prstGeom prst="rect">
            <a:avLst/>
          </a:prstGeom>
        </p:spPr>
      </p:pic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0222" y="3791540"/>
            <a:ext cx="3705613" cy="24659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481" y="1421996"/>
            <a:ext cx="7806240" cy="4597305"/>
          </a:xfrm>
        </p:spPr>
        <p:txBody>
          <a:bodyPr/>
          <a:lstStyle/>
          <a:p>
            <a:r>
              <a:rPr lang="en-US" sz="2000" dirty="0" smtClean="0"/>
              <a:t>D. L. D. Caspar and A. Klug; </a:t>
            </a:r>
            <a:r>
              <a:rPr lang="en-US" sz="2000" i="1" dirty="0" smtClean="0"/>
              <a:t>Physical Principles in the Construction of Regular Viruses	</a:t>
            </a:r>
            <a:r>
              <a:rPr lang="en-US" sz="2000" dirty="0" smtClean="0"/>
              <a:t>; Cold Spring Harbor Symposia on Quantitative Biology, Volume XXVII, 1962</a:t>
            </a:r>
          </a:p>
          <a:p>
            <a:r>
              <a:rPr lang="en-US" sz="2000" i="1" dirty="0" smtClean="0"/>
              <a:t>Fighting Infections With Symmetry</a:t>
            </a:r>
            <a:r>
              <a:rPr lang="en-US" sz="2000" dirty="0" smtClean="0"/>
              <a:t>; Institute of Mathematics &amp; its Applications</a:t>
            </a:r>
          </a:p>
          <a:p>
            <a:r>
              <a:rPr lang="en-US" sz="2000" dirty="0" smtClean="0"/>
              <a:t>R. </a:t>
            </a:r>
            <a:r>
              <a:rPr lang="en-US" sz="2000" dirty="0" err="1" smtClean="0"/>
              <a:t>Twarock</a:t>
            </a:r>
            <a:r>
              <a:rPr lang="en-US" sz="2000" dirty="0" smtClean="0"/>
              <a:t>; </a:t>
            </a:r>
            <a:r>
              <a:rPr lang="en-US" sz="2000" i="1" dirty="0" smtClean="0"/>
              <a:t>A tiling approach to virus </a:t>
            </a:r>
            <a:r>
              <a:rPr lang="en-US" sz="2000" i="1" dirty="0" err="1" smtClean="0"/>
              <a:t>capsid</a:t>
            </a:r>
            <a:r>
              <a:rPr lang="en-US" sz="2000" i="1" dirty="0" smtClean="0"/>
              <a:t> assembly explaining a structural puzzle in virology</a:t>
            </a:r>
            <a:r>
              <a:rPr lang="en-US" sz="2000" dirty="0" smtClean="0"/>
              <a:t>; Journal of Theoretical Biology, 226 (2004), 477 – 482</a:t>
            </a:r>
          </a:p>
          <a:p>
            <a:r>
              <a:rPr lang="en-US" sz="2000" dirty="0" smtClean="0"/>
              <a:t>T. </a:t>
            </a:r>
            <a:r>
              <a:rPr lang="en-US" sz="2000" dirty="0" err="1" smtClean="0"/>
              <a:t>Keef</a:t>
            </a:r>
            <a:r>
              <a:rPr lang="en-US" sz="2000" dirty="0" smtClean="0"/>
              <a:t> and R. </a:t>
            </a:r>
            <a:r>
              <a:rPr lang="en-US" sz="2000" dirty="0" err="1" smtClean="0"/>
              <a:t>Twarock</a:t>
            </a:r>
            <a:r>
              <a:rPr lang="en-US" sz="2000" dirty="0" smtClean="0"/>
              <a:t>; </a:t>
            </a:r>
            <a:r>
              <a:rPr lang="en-US" sz="2000" i="1" dirty="0" smtClean="0"/>
              <a:t>Affine extensions of the </a:t>
            </a:r>
            <a:r>
              <a:rPr lang="en-US" sz="2000" i="1" dirty="0" err="1" smtClean="0"/>
              <a:t>icosahedral</a:t>
            </a:r>
            <a:r>
              <a:rPr lang="en-US" sz="2000" i="1" dirty="0" smtClean="0"/>
              <a:t> group with applications to three-dimensional </a:t>
            </a:r>
            <a:r>
              <a:rPr lang="en-US" sz="2000" i="1" dirty="0" err="1" smtClean="0"/>
              <a:t>organisation</a:t>
            </a:r>
            <a:r>
              <a:rPr lang="en-US" sz="2000" i="1" dirty="0" smtClean="0"/>
              <a:t> of simple viruses</a:t>
            </a:r>
          </a:p>
          <a:p>
            <a:r>
              <a:rPr lang="en-US" sz="2000" dirty="0" smtClean="0"/>
              <a:t>T. </a:t>
            </a:r>
            <a:r>
              <a:rPr lang="en-US" sz="2000" dirty="0" err="1" smtClean="0"/>
              <a:t>Keef</a:t>
            </a:r>
            <a:r>
              <a:rPr lang="en-US" sz="2000" dirty="0" smtClean="0"/>
              <a:t> and R. </a:t>
            </a:r>
            <a:r>
              <a:rPr lang="en-US" sz="2000" dirty="0" err="1" smtClean="0"/>
              <a:t>Twarock</a:t>
            </a:r>
            <a:r>
              <a:rPr lang="en-US" sz="2000" dirty="0" smtClean="0"/>
              <a:t>; </a:t>
            </a:r>
            <a:r>
              <a:rPr lang="en-US" sz="2000" i="1" dirty="0" smtClean="0"/>
              <a:t>Viruses and geometry - where symmetry meets function</a:t>
            </a:r>
            <a:r>
              <a:rPr lang="en-US" sz="2000" dirty="0" smtClean="0"/>
              <a:t>; Microbiology Today (Feb. 2010) 24 – 27 </a:t>
            </a:r>
          </a:p>
          <a:p>
            <a:r>
              <a:rPr lang="en-US" sz="2000" dirty="0" smtClean="0"/>
              <a:t>F. H. C. Crick and J. D. Watson; </a:t>
            </a:r>
            <a:r>
              <a:rPr lang="en-US" sz="2000" i="1" dirty="0" smtClean="0"/>
              <a:t>Structure of small viruses</a:t>
            </a:r>
            <a:r>
              <a:rPr lang="en-US" sz="2000" dirty="0" smtClean="0"/>
              <a:t>; Nature 4506 (Mar. 10, 1956) 473 – 475</a:t>
            </a:r>
          </a:p>
          <a:p>
            <a:r>
              <a:rPr lang="en-US" sz="2000" dirty="0" smtClean="0"/>
              <a:t>J. A. </a:t>
            </a:r>
            <a:r>
              <a:rPr lang="en-US" sz="2000" dirty="0" err="1" smtClean="0"/>
              <a:t>Gallian</a:t>
            </a:r>
            <a:r>
              <a:rPr lang="en-US" sz="2000" dirty="0" smtClean="0"/>
              <a:t>; </a:t>
            </a:r>
            <a:r>
              <a:rPr lang="en-US" sz="2000" u="sng" dirty="0" smtClean="0"/>
              <a:t>Contemporary Abstract Algebra</a:t>
            </a:r>
            <a:r>
              <a:rPr lang="en-US" sz="2000" dirty="0" smtClean="0"/>
              <a:t> (8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) 34 – 36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Exploration trail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907813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63657" y="2333170"/>
            <a:ext cx="882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6F6"/>
                </a:solidFill>
              </a:rPr>
              <a:t>Cool</a:t>
            </a:r>
            <a:endParaRPr lang="en-US" sz="2800" dirty="0">
              <a:solidFill>
                <a:srgbClr val="FFF6F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5127" y="1684842"/>
            <a:ext cx="126170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6F6"/>
                </a:solidFill>
              </a:rPr>
              <a:t>BLOW</a:t>
            </a:r>
          </a:p>
          <a:p>
            <a:r>
              <a:rPr lang="en-US" sz="2800" dirty="0" smtClean="0">
                <a:solidFill>
                  <a:srgbClr val="FFF6F6"/>
                </a:solidFill>
              </a:rPr>
              <a:t>YOUR</a:t>
            </a:r>
          </a:p>
          <a:p>
            <a:r>
              <a:rPr lang="en-US" sz="2800" dirty="0" smtClean="0">
                <a:solidFill>
                  <a:srgbClr val="FFF6F6"/>
                </a:solidFill>
              </a:rPr>
              <a:t>MIND!</a:t>
            </a:r>
            <a:endParaRPr lang="en-US" sz="2800" dirty="0">
              <a:solidFill>
                <a:srgbClr val="FFF6F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7773" y="4971156"/>
            <a:ext cx="74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6F6"/>
                </a:solidFill>
              </a:rPr>
              <a:t>Fun</a:t>
            </a:r>
            <a:endParaRPr lang="en-US" sz="2800" dirty="0">
              <a:solidFill>
                <a:srgbClr val="FFF6F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68693"/>
            <a:ext cx="7809120" cy="521681"/>
          </a:xfrm>
          <a:ln/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r>
              <a:rPr lang="en-GB" dirty="0"/>
              <a:t>How do viruses effect us?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51520" y="2096863"/>
            <a:ext cx="6635520" cy="3675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579" tIns="40790" rIns="81579" bIns="40790">
            <a:prstTxWarp prst="textNoShape">
              <a:avLst/>
            </a:prstTxWarp>
            <a:spAutoFit/>
          </a:bodyPr>
          <a:lstStyle/>
          <a:p>
            <a:pPr defTabSz="414425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Several viruses that effect humans are</a:t>
            </a:r>
          </a:p>
          <a:p>
            <a:pPr defTabSz="414425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endParaRPr lang="en-GB" sz="2400" dirty="0">
              <a:solidFill>
                <a:srgbClr val="FFFFFF"/>
              </a:solidFill>
              <a:latin typeface="Tahoma" charset="0"/>
            </a:endParaRPr>
          </a:p>
          <a:p>
            <a:pPr defTabSz="414425" fontAlgn="base" hangingPunct="0">
              <a:lnSpc>
                <a:spcPct val="15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Rhinoviruses (common cold)</a:t>
            </a:r>
          </a:p>
          <a:p>
            <a:pPr defTabSz="414425" fontAlgn="base" hangingPunct="0">
              <a:lnSpc>
                <a:spcPct val="15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</a:t>
            </a:r>
            <a:r>
              <a:rPr lang="en-GB" sz="2400" dirty="0" err="1">
                <a:solidFill>
                  <a:srgbClr val="FFFFFF"/>
                </a:solidFill>
                <a:latin typeface="Tahoma" charset="0"/>
              </a:rPr>
              <a:t>Orthomyxoviridae</a:t>
            </a: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(Influenza)</a:t>
            </a:r>
          </a:p>
          <a:p>
            <a:pPr defTabSz="414425" fontAlgn="base" hangingPunct="0">
              <a:lnSpc>
                <a:spcPct val="15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</a:t>
            </a:r>
            <a:r>
              <a:rPr lang="en-GB" sz="2400" dirty="0" err="1">
                <a:solidFill>
                  <a:srgbClr val="FFFFFF"/>
                </a:solidFill>
                <a:latin typeface="Tahoma" charset="0"/>
              </a:rPr>
              <a:t>Rhabdoviridae</a:t>
            </a: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(Rabies)</a:t>
            </a:r>
          </a:p>
          <a:p>
            <a:pPr defTabSz="414425" fontAlgn="base" hangingPunct="0">
              <a:lnSpc>
                <a:spcPct val="15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</a:t>
            </a:r>
            <a:r>
              <a:rPr lang="en-GB" sz="2400" dirty="0" err="1">
                <a:solidFill>
                  <a:srgbClr val="FFFFFF"/>
                </a:solidFill>
                <a:latin typeface="Tahoma" charset="0"/>
              </a:rPr>
              <a:t>Hepadnaviridae</a:t>
            </a: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(Hepatitis B)</a:t>
            </a:r>
          </a:p>
          <a:p>
            <a:pPr defTabSz="414425" fontAlgn="base" hangingPunct="0">
              <a:lnSpc>
                <a:spcPct val="15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0" algn="l"/>
                <a:tab pos="414425" algn="l"/>
                <a:tab pos="828850" algn="l"/>
                <a:tab pos="1243275" algn="l"/>
                <a:tab pos="1657700" algn="l"/>
                <a:tab pos="2072126" algn="l"/>
                <a:tab pos="2486552" algn="l"/>
                <a:tab pos="2900977" algn="l"/>
                <a:tab pos="3315402" algn="l"/>
                <a:tab pos="3729827" algn="l"/>
                <a:tab pos="4144251" algn="l"/>
                <a:tab pos="4558677" algn="l"/>
                <a:tab pos="4973102" algn="l"/>
                <a:tab pos="5387528" algn="l"/>
                <a:tab pos="5801954" algn="l"/>
                <a:tab pos="6216377" algn="l"/>
                <a:tab pos="6630805" algn="l"/>
                <a:tab pos="7045229" algn="l"/>
                <a:tab pos="7459654" algn="l"/>
                <a:tab pos="7874080" algn="l"/>
                <a:tab pos="8288507" algn="l"/>
              </a:tabLst>
            </a:pP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</a:t>
            </a:r>
            <a:r>
              <a:rPr lang="en-GB" sz="2400" dirty="0" err="1">
                <a:solidFill>
                  <a:srgbClr val="FFFFFF"/>
                </a:solidFill>
                <a:latin typeface="Tahoma" charset="0"/>
              </a:rPr>
              <a:t>Flaviviridae</a:t>
            </a:r>
            <a:r>
              <a:rPr lang="en-GB" sz="2400" dirty="0">
                <a:solidFill>
                  <a:srgbClr val="FFFFFF"/>
                </a:solidFill>
                <a:latin typeface="Tahoma" charset="0"/>
              </a:rPr>
              <a:t> (Yellow Fever)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68691"/>
            <a:ext cx="7809120" cy="521681"/>
          </a:xfrm>
          <a:ln/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14511" algn="l"/>
                <a:tab pos="829022" algn="l"/>
                <a:tab pos="1243533" algn="l"/>
                <a:tab pos="1658044" algn="l"/>
                <a:tab pos="2072556" algn="l"/>
                <a:tab pos="2487067" algn="l"/>
                <a:tab pos="2901578" algn="l"/>
                <a:tab pos="3316089" algn="l"/>
                <a:tab pos="3730601" algn="l"/>
                <a:tab pos="4145111" algn="l"/>
                <a:tab pos="4559623" algn="l"/>
                <a:tab pos="4974134" algn="l"/>
                <a:tab pos="5388646" algn="l"/>
                <a:tab pos="5803158" algn="l"/>
                <a:tab pos="6217667" algn="l"/>
                <a:tab pos="6632179" algn="l"/>
                <a:tab pos="7046690" algn="l"/>
                <a:tab pos="7461200" algn="l"/>
                <a:tab pos="7875713" algn="l"/>
                <a:tab pos="8290225" algn="l"/>
              </a:tabLst>
            </a:pPr>
            <a:r>
              <a:rPr lang="en-GB" dirty="0"/>
              <a:t>Virus Structure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1" y="1781467"/>
            <a:ext cx="3883680" cy="2971454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411632" algn="l"/>
                <a:tab pos="826143" algn="l"/>
                <a:tab pos="1240657" algn="l"/>
                <a:tab pos="1655166" algn="l"/>
                <a:tab pos="2069677" algn="l"/>
                <a:tab pos="2484189" algn="l"/>
                <a:tab pos="2898700" algn="l"/>
                <a:tab pos="3313212" algn="l"/>
                <a:tab pos="3727723" algn="l"/>
                <a:tab pos="4142231" algn="l"/>
                <a:tab pos="4556744" algn="l"/>
                <a:tab pos="4971255" algn="l"/>
                <a:tab pos="5385768" algn="l"/>
                <a:tab pos="5800279" algn="l"/>
                <a:tab pos="6214792" algn="l"/>
                <a:tab pos="6629301" algn="l"/>
                <a:tab pos="7043812" algn="l"/>
                <a:tab pos="7458324" algn="l"/>
                <a:tab pos="7872833" algn="l"/>
                <a:tab pos="8287345" algn="l"/>
              </a:tabLst>
            </a:pPr>
            <a:r>
              <a:rPr lang="en-GB" dirty="0"/>
              <a:t>A simple virus contains nucleic acid and a </a:t>
            </a:r>
            <a:r>
              <a:rPr lang="en-GB" dirty="0" err="1"/>
              <a:t>capsid</a:t>
            </a:r>
            <a:endParaRPr lang="en-GB" dirty="0"/>
          </a:p>
          <a:p>
            <a:pPr>
              <a:lnSpc>
                <a:spcPct val="95000"/>
              </a:lnSpc>
              <a:tabLst>
                <a:tab pos="411632" algn="l"/>
                <a:tab pos="826143" algn="l"/>
                <a:tab pos="1240657" algn="l"/>
                <a:tab pos="1655166" algn="l"/>
                <a:tab pos="2069677" algn="l"/>
                <a:tab pos="2484189" algn="l"/>
                <a:tab pos="2898700" algn="l"/>
                <a:tab pos="3313212" algn="l"/>
                <a:tab pos="3727723" algn="l"/>
                <a:tab pos="4142231" algn="l"/>
                <a:tab pos="4556744" algn="l"/>
                <a:tab pos="4971255" algn="l"/>
                <a:tab pos="5385768" algn="l"/>
                <a:tab pos="5800279" algn="l"/>
                <a:tab pos="6214792" algn="l"/>
                <a:tab pos="6629301" algn="l"/>
                <a:tab pos="7043812" algn="l"/>
                <a:tab pos="7458324" algn="l"/>
                <a:tab pos="7872833" algn="l"/>
                <a:tab pos="8287345" algn="l"/>
              </a:tabLst>
            </a:pPr>
            <a:r>
              <a:rPr lang="en-GB" dirty="0"/>
              <a:t>The nucleic acid is normally RNA or DNA</a:t>
            </a:r>
          </a:p>
          <a:p>
            <a:pPr>
              <a:lnSpc>
                <a:spcPct val="95000"/>
              </a:lnSpc>
              <a:tabLst>
                <a:tab pos="411632" algn="l"/>
                <a:tab pos="826143" algn="l"/>
                <a:tab pos="1240657" algn="l"/>
                <a:tab pos="1655166" algn="l"/>
                <a:tab pos="2069677" algn="l"/>
                <a:tab pos="2484189" algn="l"/>
                <a:tab pos="2898700" algn="l"/>
                <a:tab pos="3313212" algn="l"/>
                <a:tab pos="3727723" algn="l"/>
                <a:tab pos="4142231" algn="l"/>
                <a:tab pos="4556744" algn="l"/>
                <a:tab pos="4971255" algn="l"/>
                <a:tab pos="5385768" algn="l"/>
                <a:tab pos="5800279" algn="l"/>
                <a:tab pos="6214792" algn="l"/>
                <a:tab pos="6629301" algn="l"/>
                <a:tab pos="7043812" algn="l"/>
                <a:tab pos="7458324" algn="l"/>
                <a:tab pos="7872833" algn="l"/>
                <a:tab pos="8287345" algn="l"/>
              </a:tabLst>
            </a:pPr>
            <a:r>
              <a:rPr lang="en-GB" dirty="0"/>
              <a:t>The </a:t>
            </a:r>
            <a:r>
              <a:rPr lang="en-GB" dirty="0" err="1"/>
              <a:t>capsid</a:t>
            </a:r>
            <a:r>
              <a:rPr lang="en-GB" dirty="0"/>
              <a:t> is made up of proteins.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1922" y="1244293"/>
            <a:ext cx="4070880" cy="4355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147200" y="5599308"/>
            <a:ext cx="4769280" cy="6404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597" tIns="40799" rIns="81597" bIns="40799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14511" algn="l"/>
                <a:tab pos="829022" algn="l"/>
                <a:tab pos="1243533" algn="l"/>
                <a:tab pos="1658044" algn="l"/>
                <a:tab pos="2072556" algn="l"/>
                <a:tab pos="2487067" algn="l"/>
                <a:tab pos="2901578" algn="l"/>
                <a:tab pos="3316089" algn="l"/>
                <a:tab pos="3730601" algn="l"/>
                <a:tab pos="4145111" algn="l"/>
                <a:tab pos="4559623" algn="l"/>
                <a:tab pos="4974134" algn="l"/>
                <a:tab pos="5388646" algn="l"/>
                <a:tab pos="5803158" algn="l"/>
                <a:tab pos="6217667" algn="l"/>
                <a:tab pos="6632179" algn="l"/>
                <a:tab pos="7046690" algn="l"/>
                <a:tab pos="7461200" algn="l"/>
                <a:tab pos="7875713" algn="l"/>
                <a:tab pos="8290225" algn="l"/>
              </a:tabLst>
            </a:pPr>
            <a:r>
              <a:rPr lang="en-GB" sz="1900" dirty="0">
                <a:solidFill>
                  <a:srgbClr val="FFFFFF"/>
                </a:solidFill>
                <a:latin typeface="Times New Roman" charset="0"/>
                <a:ea typeface="Lucida Sans Unicode" charset="0"/>
                <a:cs typeface="Lucida Sans Unicode" charset="0"/>
              </a:rPr>
              <a:t>http://www.pinkmonkey.com/studyguides/subjects/biology-edited/chap14/b1400001.asp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68690"/>
            <a:ext cx="7809120" cy="521681"/>
          </a:xfrm>
          <a:ln/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14554" algn="l"/>
                <a:tab pos="829108" algn="l"/>
                <a:tab pos="1243662" algn="l"/>
                <a:tab pos="1658216" algn="l"/>
                <a:tab pos="2072771" algn="l"/>
                <a:tab pos="2487325" algn="l"/>
                <a:tab pos="2901879" algn="l"/>
                <a:tab pos="3316433" algn="l"/>
                <a:tab pos="3730988" algn="l"/>
                <a:tab pos="4145541" algn="l"/>
                <a:tab pos="4560095" algn="l"/>
                <a:tab pos="4974649" algn="l"/>
                <a:tab pos="5389204" algn="l"/>
                <a:tab pos="5803759" algn="l"/>
                <a:tab pos="6218312" algn="l"/>
                <a:tab pos="6632867" algn="l"/>
                <a:tab pos="7047421" algn="l"/>
                <a:tab pos="7461974" algn="l"/>
                <a:tab pos="7876529" algn="l"/>
                <a:tab pos="8291084" algn="l"/>
              </a:tabLst>
            </a:pPr>
            <a:r>
              <a:rPr lang="en-GB" dirty="0" err="1"/>
              <a:t>Capsid</a:t>
            </a:r>
            <a:r>
              <a:rPr lang="en-GB" dirty="0"/>
              <a:t> structure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2080" y="1306222"/>
            <a:ext cx="4305600" cy="4667303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411675" algn="l"/>
                <a:tab pos="826229" algn="l"/>
                <a:tab pos="1240786" algn="l"/>
                <a:tab pos="1655338" algn="l"/>
                <a:tab pos="2069892" algn="l"/>
                <a:tab pos="2484446" algn="l"/>
                <a:tab pos="2899000" algn="l"/>
                <a:tab pos="3313555" algn="l"/>
                <a:tab pos="3728109" algn="l"/>
                <a:tab pos="4142661" algn="l"/>
                <a:tab pos="4557217" algn="l"/>
                <a:tab pos="4971771" algn="l"/>
                <a:tab pos="5386327" algn="l"/>
                <a:tab pos="5800880" algn="l"/>
                <a:tab pos="6215436" algn="l"/>
                <a:tab pos="6629988" algn="l"/>
                <a:tab pos="7044542" algn="l"/>
                <a:tab pos="7459097" algn="l"/>
                <a:tab pos="7873650" algn="l"/>
                <a:tab pos="8288204" algn="l"/>
              </a:tabLst>
            </a:pPr>
            <a:r>
              <a:rPr lang="en-GB" dirty="0"/>
              <a:t>In a simple virus the </a:t>
            </a:r>
            <a:r>
              <a:rPr lang="en-GB" dirty="0" err="1"/>
              <a:t>capsid</a:t>
            </a:r>
            <a:r>
              <a:rPr lang="en-GB" dirty="0"/>
              <a:t> is created from a tiling of one type of protein</a:t>
            </a:r>
          </a:p>
          <a:p>
            <a:pPr>
              <a:lnSpc>
                <a:spcPct val="95000"/>
              </a:lnSpc>
              <a:tabLst>
                <a:tab pos="411675" algn="l"/>
                <a:tab pos="826229" algn="l"/>
                <a:tab pos="1240786" algn="l"/>
                <a:tab pos="1655338" algn="l"/>
                <a:tab pos="2069892" algn="l"/>
                <a:tab pos="2484446" algn="l"/>
                <a:tab pos="2899000" algn="l"/>
                <a:tab pos="3313555" algn="l"/>
                <a:tab pos="3728109" algn="l"/>
                <a:tab pos="4142661" algn="l"/>
                <a:tab pos="4557217" algn="l"/>
                <a:tab pos="4971771" algn="l"/>
                <a:tab pos="5386327" algn="l"/>
                <a:tab pos="5800880" algn="l"/>
                <a:tab pos="6215436" algn="l"/>
                <a:tab pos="6629988" algn="l"/>
                <a:tab pos="7044542" algn="l"/>
                <a:tab pos="7459097" algn="l"/>
                <a:tab pos="7873650" algn="l"/>
                <a:tab pos="8288204" algn="l"/>
              </a:tabLst>
            </a:pPr>
            <a:r>
              <a:rPr lang="en-GB" dirty="0"/>
              <a:t>Because of the size of a virus, the nucleic acid can only code for several proteins maximum</a:t>
            </a:r>
          </a:p>
          <a:p>
            <a:pPr>
              <a:lnSpc>
                <a:spcPct val="95000"/>
              </a:lnSpc>
              <a:tabLst>
                <a:tab pos="411675" algn="l"/>
                <a:tab pos="826229" algn="l"/>
                <a:tab pos="1240786" algn="l"/>
                <a:tab pos="1655338" algn="l"/>
                <a:tab pos="2069892" algn="l"/>
                <a:tab pos="2484446" algn="l"/>
                <a:tab pos="2899000" algn="l"/>
                <a:tab pos="3313555" algn="l"/>
                <a:tab pos="3728109" algn="l"/>
                <a:tab pos="4142661" algn="l"/>
                <a:tab pos="4557217" algn="l"/>
                <a:tab pos="4971771" algn="l"/>
                <a:tab pos="5386327" algn="l"/>
                <a:tab pos="5800880" algn="l"/>
                <a:tab pos="6215436" algn="l"/>
                <a:tab pos="6629988" algn="l"/>
                <a:tab pos="7044542" algn="l"/>
                <a:tab pos="7459097" algn="l"/>
                <a:tab pos="7873650" algn="l"/>
                <a:tab pos="8288204" algn="l"/>
              </a:tabLst>
            </a:pPr>
            <a:r>
              <a:rPr lang="en-GB" dirty="0"/>
              <a:t>The </a:t>
            </a:r>
            <a:r>
              <a:rPr lang="en-GB" dirty="0" err="1"/>
              <a:t>capsid</a:t>
            </a:r>
            <a:r>
              <a:rPr lang="en-GB" dirty="0"/>
              <a:t> can contain one or two layers of proteins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6640" y="1451672"/>
            <a:ext cx="3936960" cy="4493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976640" y="6014072"/>
            <a:ext cx="3939840" cy="3432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06" tIns="40803" rIns="81606" bIns="40803">
            <a:prstTxWarp prst="textNoShape">
              <a:avLst/>
            </a:prstTxWarp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14554" algn="l"/>
                <a:tab pos="829108" algn="l"/>
                <a:tab pos="1243662" algn="l"/>
                <a:tab pos="1658216" algn="l"/>
                <a:tab pos="2072771" algn="l"/>
                <a:tab pos="2487325" algn="l"/>
                <a:tab pos="2901879" algn="l"/>
                <a:tab pos="3316433" algn="l"/>
                <a:tab pos="3730988" algn="l"/>
                <a:tab pos="4145541" algn="l"/>
                <a:tab pos="4560095" algn="l"/>
                <a:tab pos="4974649" algn="l"/>
                <a:tab pos="5389204" algn="l"/>
                <a:tab pos="5803759" algn="l"/>
                <a:tab pos="6218312" algn="l"/>
                <a:tab pos="6632867" algn="l"/>
                <a:tab pos="7047421" algn="l"/>
                <a:tab pos="7461974" algn="l"/>
                <a:tab pos="7876529" algn="l"/>
                <a:tab pos="8291084" algn="l"/>
              </a:tabLst>
            </a:pPr>
            <a:r>
              <a:rPr lang="en-GB" dirty="0">
                <a:solidFill>
                  <a:srgbClr val="FFFFFF"/>
                </a:solidFill>
                <a:ea typeface="Lucida Sans Unicode" charset="0"/>
                <a:cs typeface="Lucida Sans Unicode" charset="0"/>
              </a:rPr>
              <a:t>http://pathmicro.med.sc.edu/int6.jpg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68689"/>
            <a:ext cx="7809120" cy="521681"/>
          </a:xfrm>
          <a:ln/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14597" algn="l"/>
                <a:tab pos="829194" algn="l"/>
                <a:tab pos="1243791" algn="l"/>
                <a:tab pos="1658388" algn="l"/>
                <a:tab pos="2072986" algn="l"/>
                <a:tab pos="2487583" algn="l"/>
                <a:tab pos="2902180" algn="l"/>
                <a:tab pos="3316777" algn="l"/>
                <a:tab pos="3731374" algn="l"/>
                <a:tab pos="4145971" algn="l"/>
                <a:tab pos="4560568" algn="l"/>
                <a:tab pos="4975165" algn="l"/>
                <a:tab pos="5389763" algn="l"/>
                <a:tab pos="5804361" algn="l"/>
                <a:tab pos="6218957" algn="l"/>
                <a:tab pos="6633554" algn="l"/>
                <a:tab pos="7048152" algn="l"/>
                <a:tab pos="7462748" algn="l"/>
                <a:tab pos="7877346" algn="l"/>
                <a:tab pos="8291944" algn="l"/>
              </a:tabLst>
            </a:pPr>
            <a:r>
              <a:rPr lang="en-GB" dirty="0"/>
              <a:t>Theoretical Problem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2080" y="1535202"/>
            <a:ext cx="7957440" cy="3395416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411717" algn="l"/>
                <a:tab pos="826315" algn="l"/>
                <a:tab pos="1240914" algn="l"/>
                <a:tab pos="1655509" algn="l"/>
                <a:tab pos="2070107" algn="l"/>
                <a:tab pos="2484704" algn="l"/>
                <a:tab pos="2899301" algn="l"/>
                <a:tab pos="3313898" algn="l"/>
                <a:tab pos="3728496" algn="l"/>
                <a:tab pos="4143091" algn="l"/>
                <a:tab pos="4557689" algn="l"/>
                <a:tab pos="4972286" algn="l"/>
                <a:tab pos="5386886" algn="l"/>
                <a:tab pos="5801481" algn="l"/>
                <a:tab pos="6216080" algn="l"/>
                <a:tab pos="6630675" algn="l"/>
                <a:tab pos="7045273" algn="l"/>
                <a:tab pos="7459870" algn="l"/>
                <a:tab pos="7874466" algn="l"/>
                <a:tab pos="8289063" algn="l"/>
              </a:tabLst>
            </a:pPr>
            <a:r>
              <a:rPr lang="en-GB" dirty="0"/>
              <a:t>We need to know all possible configurations of the </a:t>
            </a:r>
            <a:r>
              <a:rPr lang="en-GB" dirty="0" err="1"/>
              <a:t>capsid</a:t>
            </a:r>
            <a:r>
              <a:rPr lang="en-GB" dirty="0"/>
              <a:t> in order to design effective anti-viral therapy. </a:t>
            </a:r>
          </a:p>
          <a:p>
            <a:pPr>
              <a:lnSpc>
                <a:spcPct val="95000"/>
              </a:lnSpc>
              <a:tabLst>
                <a:tab pos="411717" algn="l"/>
                <a:tab pos="826315" algn="l"/>
                <a:tab pos="1240914" algn="l"/>
                <a:tab pos="1655509" algn="l"/>
                <a:tab pos="2070107" algn="l"/>
                <a:tab pos="2484704" algn="l"/>
                <a:tab pos="2899301" algn="l"/>
                <a:tab pos="3313898" algn="l"/>
                <a:tab pos="3728496" algn="l"/>
                <a:tab pos="4143091" algn="l"/>
                <a:tab pos="4557689" algn="l"/>
                <a:tab pos="4972286" algn="l"/>
                <a:tab pos="5386886" algn="l"/>
                <a:tab pos="5801481" algn="l"/>
                <a:tab pos="6216080" algn="l"/>
                <a:tab pos="6630675" algn="l"/>
                <a:tab pos="7045273" algn="l"/>
                <a:tab pos="7459870" algn="l"/>
                <a:tab pos="7874466" algn="l"/>
                <a:tab pos="8289063" algn="l"/>
              </a:tabLst>
            </a:pPr>
            <a:r>
              <a:rPr lang="en-GB" dirty="0"/>
              <a:t>Experimental evidence alone can not effectively give us every possible </a:t>
            </a:r>
            <a:r>
              <a:rPr lang="en-GB" dirty="0" err="1"/>
              <a:t>capsid</a:t>
            </a:r>
            <a:r>
              <a:rPr lang="en-GB" dirty="0"/>
              <a:t> structure</a:t>
            </a:r>
          </a:p>
          <a:p>
            <a:pPr>
              <a:lnSpc>
                <a:spcPct val="95000"/>
              </a:lnSpc>
              <a:tabLst>
                <a:tab pos="411717" algn="l"/>
                <a:tab pos="826315" algn="l"/>
                <a:tab pos="1240914" algn="l"/>
                <a:tab pos="1655509" algn="l"/>
                <a:tab pos="2070107" algn="l"/>
                <a:tab pos="2484704" algn="l"/>
                <a:tab pos="2899301" algn="l"/>
                <a:tab pos="3313898" algn="l"/>
                <a:tab pos="3728496" algn="l"/>
                <a:tab pos="4143091" algn="l"/>
                <a:tab pos="4557689" algn="l"/>
                <a:tab pos="4972286" algn="l"/>
                <a:tab pos="5386886" algn="l"/>
                <a:tab pos="5801481" algn="l"/>
                <a:tab pos="6216080" algn="l"/>
                <a:tab pos="6630675" algn="l"/>
                <a:tab pos="7045273" algn="l"/>
                <a:tab pos="7459870" algn="l"/>
                <a:tab pos="7874466" algn="l"/>
                <a:tab pos="8289063" algn="l"/>
              </a:tabLst>
            </a:pPr>
            <a:r>
              <a:rPr lang="en-GB" dirty="0"/>
              <a:t>We need a mathematical theory that will allow us to predict the number and types of </a:t>
            </a:r>
            <a:r>
              <a:rPr lang="en-GB" dirty="0" err="1"/>
              <a:t>capsids</a:t>
            </a:r>
            <a:r>
              <a:rPr lang="en-GB" dirty="0"/>
              <a:t> for each virus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481" y="1450123"/>
            <a:ext cx="3908160" cy="4848752"/>
          </a:xfrm>
        </p:spPr>
        <p:txBody>
          <a:bodyPr/>
          <a:lstStyle/>
          <a:p>
            <a:r>
              <a:rPr lang="en-US" sz="2400" dirty="0" smtClean="0"/>
              <a:t>X-ray diffraction crystallography – Watson &amp; Crick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“[viruses] can be considered a ‘molecule’ in the sense used by protein crystallographers—an entity, the major part of which has its atoms arranged in definite (relative) positions in space.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Ewald</a:t>
            </a:r>
            <a:r>
              <a:rPr lang="en-US" sz="2400" dirty="0" smtClean="0"/>
              <a:t> Construction</a:t>
            </a:r>
          </a:p>
          <a:p>
            <a:endParaRPr lang="en-US" dirty="0"/>
          </a:p>
        </p:txBody>
      </p:sp>
      <p:pic>
        <p:nvPicPr>
          <p:cNvPr id="7" name="Content Placeholder 6" descr="diffraction.gif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5052" r="-5052"/>
          <a:stretch>
            <a:fillRect/>
          </a:stretch>
        </p:blipFill>
        <p:spPr>
          <a:xfrm>
            <a:off x="4718881" y="1401274"/>
            <a:ext cx="3908160" cy="447599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2481" y="256353"/>
            <a:ext cx="7806240" cy="1144921"/>
          </a:xfrm>
        </p:spPr>
        <p:txBody>
          <a:bodyPr/>
          <a:lstStyle/>
          <a:p>
            <a:pPr algn="ctr"/>
            <a:r>
              <a:rPr lang="en-US" dirty="0" smtClean="0"/>
              <a:t>Trans Electron Microscopy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4907" y="5929543"/>
            <a:ext cx="527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http://</a:t>
            </a:r>
            <a:r>
              <a:rPr lang="en-US" dirty="0" err="1" smtClean="0">
                <a:solidFill>
                  <a:srgbClr val="FFFFFF"/>
                </a:solidFill>
              </a:rPr>
              <a:t>www.lassp.cornell.edu/lifshitz/quasicrystals.html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Platonic Solids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574" y="1272853"/>
            <a:ext cx="4494342" cy="45531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94916" y="5917470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http://jwilson.coe.uga.edu/EMAT6680/Parveen/platonic_solids.htm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68688"/>
            <a:ext cx="7809120" cy="521681"/>
          </a:xfrm>
          <a:ln/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14640" algn="l"/>
                <a:tab pos="829280" algn="l"/>
                <a:tab pos="1243920" algn="l"/>
                <a:tab pos="1658560" algn="l"/>
                <a:tab pos="2073201" algn="l"/>
                <a:tab pos="2487841" algn="l"/>
                <a:tab pos="2902481" algn="l"/>
                <a:tab pos="3317121" algn="l"/>
                <a:tab pos="3731761" algn="l"/>
                <a:tab pos="4146401" algn="l"/>
                <a:tab pos="4561041" algn="l"/>
                <a:tab pos="4975681" algn="l"/>
                <a:tab pos="5390322" algn="l"/>
                <a:tab pos="5804962" algn="l"/>
                <a:tab pos="6219602" algn="l"/>
                <a:tab pos="6634242" algn="l"/>
                <a:tab pos="7048882" algn="l"/>
                <a:tab pos="7463522" algn="l"/>
                <a:tab pos="7878163" algn="l"/>
                <a:tab pos="8292803" algn="l"/>
              </a:tabLst>
            </a:pPr>
            <a:r>
              <a:rPr lang="en-GB" dirty="0"/>
              <a:t>Caspar-Klug Theory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98720" y="3836563"/>
            <a:ext cx="2488320" cy="2384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483" y="1244292"/>
            <a:ext cx="4098240" cy="3296458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411760" algn="l"/>
                <a:tab pos="826401" algn="l"/>
                <a:tab pos="1241042" algn="l"/>
                <a:tab pos="1655681" algn="l"/>
                <a:tab pos="2070321" algn="l"/>
                <a:tab pos="2484961" algn="l"/>
                <a:tab pos="2899602" algn="l"/>
                <a:tab pos="3314241" algn="l"/>
                <a:tab pos="3728882" algn="l"/>
                <a:tab pos="4143521" algn="l"/>
                <a:tab pos="4558162" algn="l"/>
                <a:tab pos="4972801" algn="l"/>
                <a:tab pos="5387444" algn="l"/>
                <a:tab pos="5802083" algn="l"/>
                <a:tab pos="6216724" algn="l"/>
                <a:tab pos="6631363" algn="l"/>
                <a:tab pos="7046004" algn="l"/>
                <a:tab pos="7460643" algn="l"/>
                <a:tab pos="7875283" algn="l"/>
                <a:tab pos="8289922" algn="l"/>
              </a:tabLst>
            </a:pPr>
            <a:r>
              <a:rPr lang="en-GB" sz="2600" dirty="0"/>
              <a:t>Studied simple viruses with </a:t>
            </a:r>
            <a:r>
              <a:rPr lang="en-GB" sz="2600" dirty="0" err="1"/>
              <a:t>Icosahedral</a:t>
            </a:r>
            <a:r>
              <a:rPr lang="en-GB" sz="2600" dirty="0"/>
              <a:t> shaped </a:t>
            </a:r>
            <a:r>
              <a:rPr lang="en-GB" sz="2600" dirty="0" err="1"/>
              <a:t>capsids</a:t>
            </a:r>
            <a:endParaRPr lang="en-GB" sz="2600" dirty="0"/>
          </a:p>
          <a:p>
            <a:pPr>
              <a:lnSpc>
                <a:spcPct val="95000"/>
              </a:lnSpc>
              <a:tabLst>
                <a:tab pos="411760" algn="l"/>
                <a:tab pos="826401" algn="l"/>
                <a:tab pos="1241042" algn="l"/>
                <a:tab pos="1655681" algn="l"/>
                <a:tab pos="2070321" algn="l"/>
                <a:tab pos="2484961" algn="l"/>
                <a:tab pos="2899602" algn="l"/>
                <a:tab pos="3314241" algn="l"/>
                <a:tab pos="3728882" algn="l"/>
                <a:tab pos="4143521" algn="l"/>
                <a:tab pos="4558162" algn="l"/>
                <a:tab pos="4972801" algn="l"/>
                <a:tab pos="5387444" algn="l"/>
                <a:tab pos="5802083" algn="l"/>
                <a:tab pos="6216724" algn="l"/>
                <a:tab pos="6631363" algn="l"/>
                <a:tab pos="7046004" algn="l"/>
                <a:tab pos="7460643" algn="l"/>
                <a:tab pos="7875283" algn="l"/>
                <a:tab pos="8289922" algn="l"/>
              </a:tabLst>
            </a:pPr>
            <a:r>
              <a:rPr lang="en-GB" sz="2600" dirty="0"/>
              <a:t>Used triangulation to predict the shape and position of proteins in the </a:t>
            </a:r>
            <a:r>
              <a:rPr lang="en-GB" sz="2600" dirty="0" err="1"/>
              <a:t>capsid</a:t>
            </a:r>
            <a:endParaRPr lang="en-GB" sz="2600" dirty="0"/>
          </a:p>
          <a:p>
            <a:pPr>
              <a:lnSpc>
                <a:spcPct val="95000"/>
              </a:lnSpc>
              <a:tabLst>
                <a:tab pos="411760" algn="l"/>
                <a:tab pos="826401" algn="l"/>
                <a:tab pos="1241042" algn="l"/>
                <a:tab pos="1655681" algn="l"/>
                <a:tab pos="2070321" algn="l"/>
                <a:tab pos="2484961" algn="l"/>
                <a:tab pos="2899602" algn="l"/>
                <a:tab pos="3314241" algn="l"/>
                <a:tab pos="3728882" algn="l"/>
                <a:tab pos="4143521" algn="l"/>
                <a:tab pos="4558162" algn="l"/>
                <a:tab pos="4972801" algn="l"/>
                <a:tab pos="5387444" algn="l"/>
                <a:tab pos="5802083" algn="l"/>
                <a:tab pos="6216724" algn="l"/>
                <a:tab pos="6631363" algn="l"/>
                <a:tab pos="7046004" algn="l"/>
                <a:tab pos="7460643" algn="l"/>
                <a:tab pos="7875283" algn="l"/>
                <a:tab pos="8289922" algn="l"/>
              </a:tabLst>
            </a:pPr>
            <a:r>
              <a:rPr lang="en-GB" sz="2600" dirty="0"/>
              <a:t>T=Pf </a:t>
            </a:r>
            <a:r>
              <a:rPr lang="en-GB" sz="2600" baseline="33000" dirty="0"/>
              <a:t>2</a:t>
            </a:r>
          </a:p>
          <a:p>
            <a:pPr>
              <a:lnSpc>
                <a:spcPct val="95000"/>
              </a:lnSpc>
              <a:tabLst>
                <a:tab pos="411760" algn="l"/>
                <a:tab pos="826401" algn="l"/>
                <a:tab pos="1241042" algn="l"/>
                <a:tab pos="1655681" algn="l"/>
                <a:tab pos="2070321" algn="l"/>
                <a:tab pos="2484961" algn="l"/>
                <a:tab pos="2899602" algn="l"/>
                <a:tab pos="3314241" algn="l"/>
                <a:tab pos="3728882" algn="l"/>
                <a:tab pos="4143521" algn="l"/>
                <a:tab pos="4558162" algn="l"/>
                <a:tab pos="4972801" algn="l"/>
                <a:tab pos="5387444" algn="l"/>
                <a:tab pos="5802083" algn="l"/>
                <a:tab pos="6216724" algn="l"/>
                <a:tab pos="6631363" algn="l"/>
                <a:tab pos="7046004" algn="l"/>
                <a:tab pos="7460643" algn="l"/>
                <a:tab pos="7875283" algn="l"/>
                <a:tab pos="8289922" algn="l"/>
              </a:tabLst>
            </a:pPr>
            <a:r>
              <a:rPr lang="en-GB" sz="2600" dirty="0"/>
              <a:t>P=h</a:t>
            </a:r>
            <a:r>
              <a:rPr lang="en-GB" sz="2600" baseline="33000" dirty="0"/>
              <a:t>2</a:t>
            </a:r>
            <a:r>
              <a:rPr lang="en-GB" sz="2600" dirty="0"/>
              <a:t>+hk+</a:t>
            </a:r>
            <a:r>
              <a:rPr lang="en-GB" sz="2600" dirty="0" smtClean="0"/>
              <a:t>k</a:t>
            </a:r>
            <a:r>
              <a:rPr lang="en-GB" sz="2600" baseline="33000" dirty="0" smtClean="0"/>
              <a:t>2</a:t>
            </a:r>
          </a:p>
          <a:p>
            <a:pPr>
              <a:lnSpc>
                <a:spcPct val="95000"/>
              </a:lnSpc>
              <a:tabLst>
                <a:tab pos="411760" algn="l"/>
                <a:tab pos="826401" algn="l"/>
                <a:tab pos="1241042" algn="l"/>
                <a:tab pos="1655681" algn="l"/>
                <a:tab pos="2070321" algn="l"/>
                <a:tab pos="2484961" algn="l"/>
                <a:tab pos="2899602" algn="l"/>
                <a:tab pos="3314241" algn="l"/>
                <a:tab pos="3728882" algn="l"/>
                <a:tab pos="4143521" algn="l"/>
                <a:tab pos="4558162" algn="l"/>
                <a:tab pos="4972801" algn="l"/>
                <a:tab pos="5387444" algn="l"/>
                <a:tab pos="5802083" algn="l"/>
                <a:tab pos="6216724" algn="l"/>
                <a:tab pos="6631363" algn="l"/>
                <a:tab pos="7046004" algn="l"/>
                <a:tab pos="7460643" algn="l"/>
                <a:tab pos="7875283" algn="l"/>
                <a:tab pos="8289922" algn="l"/>
              </a:tabLst>
            </a:pPr>
            <a:endParaRPr lang="en-GB" sz="2600" baseline="33000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42880" y="3732872"/>
            <a:ext cx="1440" cy="393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27" tIns="41464" rIns="82927" bIns="41464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69280" y="829527"/>
            <a:ext cx="4147200" cy="3732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976640" y="6006871"/>
            <a:ext cx="3939840" cy="6404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23" tIns="40811" rIns="81623" bIns="4081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14640" algn="l"/>
                <a:tab pos="829280" algn="l"/>
                <a:tab pos="1243920" algn="l"/>
                <a:tab pos="1658560" algn="l"/>
                <a:tab pos="2073201" algn="l"/>
                <a:tab pos="2487841" algn="l"/>
                <a:tab pos="2902481" algn="l"/>
                <a:tab pos="3317121" algn="l"/>
                <a:tab pos="3731761" algn="l"/>
                <a:tab pos="4146401" algn="l"/>
                <a:tab pos="4561041" algn="l"/>
                <a:tab pos="4975681" algn="l"/>
                <a:tab pos="5390322" algn="l"/>
                <a:tab pos="5804962" algn="l"/>
                <a:tab pos="6219602" algn="l"/>
                <a:tab pos="6634242" algn="l"/>
                <a:tab pos="7048882" algn="l"/>
                <a:tab pos="7463522" algn="l"/>
                <a:tab pos="7878163" algn="l"/>
                <a:tab pos="8292803" algn="l"/>
              </a:tabLst>
            </a:pPr>
            <a:r>
              <a:rPr lang="en-GB" sz="1900" dirty="0">
                <a:solidFill>
                  <a:srgbClr val="FFFFFF"/>
                </a:solidFill>
                <a:latin typeface="Times New Roman" charset="0"/>
                <a:ea typeface="Lucida Sans Unicode" charset="0"/>
                <a:cs typeface="Lucida Sans Unicode" charset="0"/>
              </a:rPr>
              <a:t>http://www.tulane.edu/~dmsander/WWW/335/335Structure.html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36625" y="4313161"/>
          <a:ext cx="3946525" cy="498475"/>
        </p:xfrm>
        <a:graphic>
          <a:graphicData uri="http://schemas.openxmlformats.org/presentationml/2006/ole">
            <p:oleObj spid="_x0000_s30722" name="Equation" r:id="rId6" imgW="2514600" imgH="31750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936625" y="4811636"/>
          <a:ext cx="1095375" cy="279400"/>
        </p:xfrm>
        <a:graphic>
          <a:graphicData uri="http://schemas.openxmlformats.org/presentationml/2006/ole">
            <p:oleObj spid="_x0000_s30723" name="Equation" r:id="rId7" imgW="698500" imgH="1778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36625" y="5091036"/>
            <a:ext cx="367859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Increases in </a:t>
            </a:r>
            <a:r>
              <a:rPr lang="en-US" dirty="0" err="1" smtClean="0"/>
              <a:t>f</a:t>
            </a:r>
            <a:r>
              <a:rPr lang="en-US" dirty="0" smtClean="0"/>
              <a:t> from 1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</a:t>
            </a:r>
            <a:r>
              <a:rPr lang="en-US" dirty="0" smtClean="0"/>
              <a:t> correspond to</a:t>
            </a:r>
          </a:p>
          <a:p>
            <a:r>
              <a:rPr lang="en-US" dirty="0" smtClean="0"/>
              <a:t>successive </a:t>
            </a:r>
            <a:r>
              <a:rPr lang="en-US" dirty="0" err="1" smtClean="0"/>
              <a:t>subtriangulations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792</Words>
  <Application>Microsoft Macintosh PowerPoint</Application>
  <PresentationFormat>On-screen Show (4:3)</PresentationFormat>
  <Paragraphs>99</Paragraphs>
  <Slides>15</Slides>
  <Notes>7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1_Office Theme</vt:lpstr>
      <vt:lpstr>Equation</vt:lpstr>
      <vt:lpstr>Biomedical Engineering and Geometry</vt:lpstr>
      <vt:lpstr>Exploration trail</vt:lpstr>
      <vt:lpstr>How do viruses effect us?</vt:lpstr>
      <vt:lpstr>Virus Structure</vt:lpstr>
      <vt:lpstr>Capsid structure</vt:lpstr>
      <vt:lpstr>Theoretical Problem</vt:lpstr>
      <vt:lpstr>Trans Electron Microscopy</vt:lpstr>
      <vt:lpstr>Platonic Solids</vt:lpstr>
      <vt:lpstr>Caspar-Klug Theory</vt:lpstr>
      <vt:lpstr>Twarock 2004</vt:lpstr>
      <vt:lpstr>Tiling Theory</vt:lpstr>
      <vt:lpstr>Tiling — The Mathematical Microscope?</vt:lpstr>
      <vt:lpstr>Affine Geometry</vt:lpstr>
      <vt:lpstr>Dihedral Groups</vt:lpstr>
      <vt:lpstr>Resources:</vt:lpstr>
    </vt:vector>
  </TitlesOfParts>
  <Company>Illinois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Biomedical Engineering and Geometry</dc:title>
  <dc:creator>Timothy Bryski</dc:creator>
  <cp:lastModifiedBy>Timothy Bryski</cp:lastModifiedBy>
  <cp:revision>3</cp:revision>
  <dcterms:created xsi:type="dcterms:W3CDTF">2012-09-11T21:50:47Z</dcterms:created>
  <dcterms:modified xsi:type="dcterms:W3CDTF">2012-09-11T21:52:49Z</dcterms:modified>
</cp:coreProperties>
</file>