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8" r:id="rId11"/>
    <p:sldId id="269" r:id="rId12"/>
    <p:sldId id="267" r:id="rId13"/>
    <p:sldId id="270" r:id="rId14"/>
    <p:sldId id="264" r:id="rId15"/>
    <p:sldId id="266" r:id="rId16"/>
    <p:sldId id="271" r:id="rId17"/>
    <p:sldId id="272" r:id="rId18"/>
    <p:sldId id="273" r:id="rId19"/>
    <p:sldId id="274" r:id="rId20"/>
    <p:sldId id="275" r:id="rId21"/>
    <p:sldId id="277" r:id="rId22"/>
    <p:sldId id="278"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94660"/>
  </p:normalViewPr>
  <p:slideViewPr>
    <p:cSldViewPr>
      <p:cViewPr varScale="1">
        <p:scale>
          <a:sx n="69" d="100"/>
          <a:sy n="69" d="100"/>
        </p:scale>
        <p:origin x="-138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C4AD24-A4A9-41B6-9B23-C03C7154DBCC}" type="datetimeFigureOut">
              <a:rPr lang="en-US" smtClean="0"/>
              <a:pPr/>
              <a:t>11/13/2012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9899B-DBDA-4F62-9906-E29D2BC0B0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4AD24-A4A9-41B6-9B23-C03C7154DBCC}" type="datetimeFigureOut">
              <a:rPr lang="en-US" smtClean="0"/>
              <a:pPr/>
              <a:t>11/13/2012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9899B-DBDA-4F62-9906-E29D2BC0B0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Geometry of </a:t>
            </a:r>
            <a:r>
              <a:rPr lang="en-US" dirty="0" smtClean="0"/>
              <a:t>Bending</a:t>
            </a:r>
            <a:endParaRPr lang="en-US" dirty="0"/>
          </a:p>
        </p:txBody>
      </p:sp>
      <p:sp>
        <p:nvSpPr>
          <p:cNvPr id="3" name="Subtitle 2"/>
          <p:cNvSpPr>
            <a:spLocks noGrp="1"/>
          </p:cNvSpPr>
          <p:nvPr>
            <p:ph type="subTitle" idx="1"/>
          </p:nvPr>
        </p:nvSpPr>
        <p:spPr>
          <a:xfrm>
            <a:off x="1371600" y="3276600"/>
            <a:ext cx="6400800" cy="1752600"/>
          </a:xfrm>
        </p:spPr>
        <p:txBody>
          <a:bodyPr/>
          <a:lstStyle/>
          <a:p>
            <a:r>
              <a:rPr lang="en-US" i="1" dirty="0" smtClean="0">
                <a:solidFill>
                  <a:schemeClr val="tx1"/>
                </a:solidFill>
              </a:rPr>
              <a:t>A magical journey through the art of engineering a cantilevered beam</a:t>
            </a:r>
            <a:endParaRPr lang="en-US" i="1" dirty="0">
              <a:solidFill>
                <a:schemeClr val="tx1"/>
              </a:solidFill>
            </a:endParaRPr>
          </a:p>
        </p:txBody>
      </p:sp>
      <p:sp>
        <p:nvSpPr>
          <p:cNvPr id="4" name="TextBox 3"/>
          <p:cNvSpPr txBox="1"/>
          <p:nvPr/>
        </p:nvSpPr>
        <p:spPr>
          <a:xfrm>
            <a:off x="2542092" y="4724400"/>
            <a:ext cx="4249754" cy="461665"/>
          </a:xfrm>
          <a:prstGeom prst="rect">
            <a:avLst/>
          </a:prstGeom>
          <a:noFill/>
        </p:spPr>
        <p:txBody>
          <a:bodyPr wrap="none" rtlCol="0">
            <a:spAutoFit/>
          </a:bodyPr>
          <a:lstStyle/>
          <a:p>
            <a:pPr algn="ctr"/>
            <a:r>
              <a:rPr lang="en-US" sz="2400" dirty="0" smtClean="0"/>
              <a:t>Presented by Michael Turchinetz</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in Bending</a:t>
            </a:r>
            <a:endParaRPr lang="en-US" dirty="0"/>
          </a:p>
        </p:txBody>
      </p:sp>
      <p:sp>
        <p:nvSpPr>
          <p:cNvPr id="3" name="Content Placeholder 2"/>
          <p:cNvSpPr>
            <a:spLocks noGrp="1"/>
          </p:cNvSpPr>
          <p:nvPr>
            <p:ph idx="1"/>
          </p:nvPr>
        </p:nvSpPr>
        <p:spPr>
          <a:xfrm>
            <a:off x="457200" y="1600200"/>
            <a:ext cx="8305800" cy="5105400"/>
          </a:xfrm>
        </p:spPr>
        <p:txBody>
          <a:bodyPr>
            <a:noAutofit/>
          </a:bodyPr>
          <a:lstStyle/>
          <a:p>
            <a:r>
              <a:rPr lang="en-US" sz="2400" dirty="0" smtClean="0"/>
              <a:t>In order to understand how the beam bends, it is easiest to slice an unbent beam into a bunch of little blocks (elements), and then repeat the process for a beam that is drawn to be bent</a:t>
            </a:r>
          </a:p>
          <a:p>
            <a:pPr lvl="1"/>
            <a:r>
              <a:rPr lang="en-US" sz="2000" dirty="0" smtClean="0"/>
              <a:t>This is what is known as finite element analysis and is common in engineering</a:t>
            </a:r>
          </a:p>
          <a:p>
            <a:r>
              <a:rPr lang="en-US" sz="2400" dirty="0" smtClean="0"/>
              <a:t>Volume is conserved but the shape of our beam has changed, so the blocks on the top are stretched out, and the ones  on the bottom are compressed</a:t>
            </a:r>
          </a:p>
          <a:p>
            <a:r>
              <a:rPr lang="en-US" sz="2400" dirty="0" smtClean="0"/>
              <a:t>This stretching and compressing is how the deformation from our force is represented in our beam and what is causing stress. The more deformed the block is the more stress it is experiencing</a:t>
            </a:r>
          </a:p>
          <a:p>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in Bending</a:t>
            </a:r>
            <a:endParaRPr lang="en-US" dirty="0"/>
          </a:p>
        </p:txBody>
      </p:sp>
      <p:sp>
        <p:nvSpPr>
          <p:cNvPr id="3" name="Content Placeholder 2"/>
          <p:cNvSpPr>
            <a:spLocks noGrp="1"/>
          </p:cNvSpPr>
          <p:nvPr>
            <p:ph idx="1"/>
          </p:nvPr>
        </p:nvSpPr>
        <p:spPr/>
        <p:txBody>
          <a:bodyPr/>
          <a:lstStyle/>
          <a:p>
            <a:r>
              <a:rPr lang="en-US" sz="2400" dirty="0" smtClean="0"/>
              <a:t>Note that the deformation  organizes its self in parallel planes of uniform stress, and one particular plane is not actually deformed, it remains the same shape and therefore experiences no stress. </a:t>
            </a:r>
          </a:p>
          <a:p>
            <a:pPr lvl="1"/>
            <a:r>
              <a:rPr lang="en-US" sz="2400" dirty="0" smtClean="0"/>
              <a:t>The plane with no stress is called the neutral axis.</a:t>
            </a:r>
          </a:p>
          <a:p>
            <a:pPr lvl="1"/>
            <a:r>
              <a:rPr lang="en-US" sz="2400" dirty="0" smtClean="0"/>
              <a:t>The maximum stress occurs at the outer planes of the beam, farthest away from the neutral axis</a:t>
            </a:r>
          </a:p>
          <a:p>
            <a:pPr lvl="1"/>
            <a:r>
              <a:rPr lang="en-US" sz="2400" dirty="0" smtClean="0"/>
              <a:t>Since stress is proportional to force, the high stress planes are actually supporting more of the load (weight of the trophy) than the ones in the center.</a:t>
            </a:r>
          </a:p>
          <a:p>
            <a:pPr lvl="1"/>
            <a:endParaRPr lang="en-US" sz="2400"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 Moment of Inertia</a:t>
            </a:r>
            <a:endParaRPr lang="en-US" dirty="0"/>
          </a:p>
        </p:txBody>
      </p:sp>
      <p:sp>
        <p:nvSpPr>
          <p:cNvPr id="3" name="Content Placeholder 2"/>
          <p:cNvSpPr>
            <a:spLocks noGrp="1"/>
          </p:cNvSpPr>
          <p:nvPr>
            <p:ph idx="1"/>
          </p:nvPr>
        </p:nvSpPr>
        <p:spPr/>
        <p:txBody>
          <a:bodyPr>
            <a:normAutofit lnSpcReduction="10000"/>
          </a:bodyPr>
          <a:lstStyle/>
          <a:p>
            <a:r>
              <a:rPr lang="en-US" sz="2200" dirty="0" smtClean="0"/>
              <a:t>In order to mathematically represent the organization of these planes of blocks, we use the area moment of inertia.</a:t>
            </a:r>
          </a:p>
          <a:p>
            <a:r>
              <a:rPr lang="en-US" sz="2200" dirty="0" smtClean="0"/>
              <a:t>It is named as such because it is a function of the geometry of the beam’s cross sectional area</a:t>
            </a:r>
          </a:p>
          <a:p>
            <a:pPr lvl="1"/>
            <a:r>
              <a:rPr lang="en-US" sz="2200" dirty="0" smtClean="0"/>
              <a:t>That is the area orthogonal to our beam length</a:t>
            </a:r>
          </a:p>
          <a:p>
            <a:r>
              <a:rPr lang="en-US" sz="2200" dirty="0" smtClean="0"/>
              <a:t>Mathematically, it is defined as  I =                  and is measured with respect to a particular axis, in this case x. Wherever the x axis is superimposed on the shape, that is where the neutral axis is assumed to be, to define the neutral axis as somewhere else the Parallel Axis Theorem is needed: </a:t>
            </a:r>
            <a:r>
              <a:rPr lang="en-US" sz="2200" dirty="0" err="1" smtClean="0"/>
              <a:t>I_new</a:t>
            </a:r>
            <a:r>
              <a:rPr lang="en-US" sz="2200" dirty="0" smtClean="0"/>
              <a:t> = </a:t>
            </a:r>
            <a:r>
              <a:rPr lang="en-US" sz="2200" dirty="0" err="1" smtClean="0"/>
              <a:t>I_old</a:t>
            </a:r>
            <a:r>
              <a:rPr lang="en-US" sz="2200" dirty="0" smtClean="0"/>
              <a:t> + Ad^2</a:t>
            </a:r>
          </a:p>
          <a:p>
            <a:pPr lvl="1"/>
            <a:r>
              <a:rPr lang="en-US" sz="2200" dirty="0" smtClean="0"/>
              <a:t>Where </a:t>
            </a:r>
            <a:r>
              <a:rPr lang="en-US" sz="2200" dirty="0" err="1" smtClean="0"/>
              <a:t>I_new</a:t>
            </a:r>
            <a:r>
              <a:rPr lang="en-US" sz="2200" dirty="0" smtClean="0"/>
              <a:t> is the area moment of inertia about our desired axis, A is the cross sectional area and d is the distance from the old axis to the new one</a:t>
            </a:r>
          </a:p>
          <a:p>
            <a:endParaRPr lang="en-US" sz="2600" dirty="0" smtClean="0"/>
          </a:p>
          <a:p>
            <a:endParaRPr lang="en-US" sz="2400" dirty="0" smtClean="0"/>
          </a:p>
        </p:txBody>
      </p:sp>
      <p:pic>
        <p:nvPicPr>
          <p:cNvPr id="23555" name="Picture 3"/>
          <p:cNvPicPr>
            <a:picLocks noChangeAspect="1" noChangeArrowheads="1"/>
          </p:cNvPicPr>
          <p:nvPr/>
        </p:nvPicPr>
        <p:blipFill>
          <a:blip r:embed="rId2" cstate="print"/>
          <a:srcRect/>
          <a:stretch>
            <a:fillRect/>
          </a:stretch>
        </p:blipFill>
        <p:spPr bwMode="auto">
          <a:xfrm>
            <a:off x="4800600" y="3276600"/>
            <a:ext cx="954507" cy="45720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Moment of Inertia Proof for a Rectangle</a:t>
            </a:r>
            <a:endParaRPr lang="en-US" dirty="0"/>
          </a:p>
        </p:txBody>
      </p:sp>
      <p:sp>
        <p:nvSpPr>
          <p:cNvPr id="3" name="Content Placeholder 2"/>
          <p:cNvSpPr>
            <a:spLocks noGrp="1"/>
          </p:cNvSpPr>
          <p:nvPr>
            <p:ph idx="1"/>
          </p:nvPr>
        </p:nvSpPr>
        <p:spPr/>
        <p:txBody>
          <a:bodyPr>
            <a:normAutofit fontScale="92500"/>
          </a:bodyPr>
          <a:lstStyle/>
          <a:p>
            <a:r>
              <a:rPr lang="en-US" dirty="0" smtClean="0"/>
              <a:t>If we choose the lower left hand corner of a rectangle to be our origin, the moment of inertia will be (xy^3)/3 and the neutral axis is the bottom of the rectangle</a:t>
            </a:r>
          </a:p>
          <a:p>
            <a:r>
              <a:rPr lang="en-US" dirty="0" smtClean="0"/>
              <a:t>If we apply the Parallel Axis Theorem so that the neutral axis is located at half the height of the rectangle (which is true in bending) we can see that the new moment of inertia is (xy^3)/12</a:t>
            </a:r>
          </a:p>
          <a:p>
            <a:r>
              <a:rPr lang="en-US" dirty="0" smtClean="0"/>
              <a:t>Note that area inertia has units of (length)^4</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is our cantilevered beam shaped?</a:t>
            </a:r>
            <a:endParaRPr lang="en-US" dirty="0"/>
          </a:p>
        </p:txBody>
      </p:sp>
      <p:sp>
        <p:nvSpPr>
          <p:cNvPr id="3" name="Content Placeholder 2"/>
          <p:cNvSpPr>
            <a:spLocks noGrp="1"/>
          </p:cNvSpPr>
          <p:nvPr>
            <p:ph idx="1"/>
          </p:nvPr>
        </p:nvSpPr>
        <p:spPr/>
        <p:txBody>
          <a:bodyPr/>
          <a:lstStyle/>
          <a:p>
            <a:r>
              <a:rPr lang="en-US" dirty="0" smtClean="0"/>
              <a:t>A cross sectional area is still needed in our design, to be used for area moment of inertia calculations</a:t>
            </a:r>
          </a:p>
          <a:p>
            <a:r>
              <a:rPr lang="en-US" dirty="0" smtClean="0"/>
              <a:t>We can choose a 1” by 1” bar of solid steel and see how that goes…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in a Beam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our particular cantilever bending scenario, we use the equation:</a:t>
            </a:r>
          </a:p>
          <a:p>
            <a:r>
              <a:rPr lang="en-US" dirty="0" smtClean="0"/>
              <a:t>Max stress in the beam = (F*L*c)/I</a:t>
            </a:r>
          </a:p>
          <a:p>
            <a:pPr lvl="1"/>
            <a:r>
              <a:rPr lang="en-US" dirty="0" smtClean="0"/>
              <a:t>F = The applied force (40 lbs)</a:t>
            </a:r>
          </a:p>
          <a:p>
            <a:pPr lvl="1"/>
            <a:r>
              <a:rPr lang="en-US" dirty="0" smtClean="0"/>
              <a:t>L = The length of the beam (12 in)</a:t>
            </a:r>
          </a:p>
          <a:p>
            <a:pPr lvl="1"/>
            <a:r>
              <a:rPr lang="en-US" dirty="0" smtClean="0"/>
              <a:t>c = the distance between the neutral axis and the edge of the beam (0.5 in)</a:t>
            </a:r>
          </a:p>
          <a:p>
            <a:pPr lvl="1"/>
            <a:r>
              <a:rPr lang="en-US" dirty="0" smtClean="0"/>
              <a:t>I = the area moment of inertia  of the beam (1/12 in^4)</a:t>
            </a:r>
          </a:p>
          <a:p>
            <a:r>
              <a:rPr lang="en-US" dirty="0" smtClean="0"/>
              <a:t>Higher area moment of inertias will lead to lower stress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 in our Beam</a:t>
            </a:r>
            <a:endParaRPr lang="en-US" dirty="0"/>
          </a:p>
        </p:txBody>
      </p:sp>
      <p:sp>
        <p:nvSpPr>
          <p:cNvPr id="3" name="Content Placeholder 2"/>
          <p:cNvSpPr>
            <a:spLocks noGrp="1"/>
          </p:cNvSpPr>
          <p:nvPr>
            <p:ph idx="1"/>
          </p:nvPr>
        </p:nvSpPr>
        <p:spPr/>
        <p:txBody>
          <a:bodyPr/>
          <a:lstStyle/>
          <a:p>
            <a:r>
              <a:rPr lang="en-US" dirty="0" smtClean="0"/>
              <a:t>The maximum stress is 2880 psi, far less than our yield stress of 53700 psi</a:t>
            </a:r>
          </a:p>
          <a:p>
            <a:r>
              <a:rPr lang="en-US" dirty="0" smtClean="0"/>
              <a:t>This is because our current beam is “monolithic” which is engineering speak for solid piece of metal whose geometry hasn’t been optimized</a:t>
            </a:r>
          </a:p>
          <a:p>
            <a:r>
              <a:rPr lang="en-US" dirty="0" smtClean="0"/>
              <a:t>We can do better…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I-beam</a:t>
            </a:r>
            <a:endParaRPr lang="en-US" dirty="0"/>
          </a:p>
        </p:txBody>
      </p:sp>
      <p:sp>
        <p:nvSpPr>
          <p:cNvPr id="3" name="Content Placeholder 2"/>
          <p:cNvSpPr>
            <a:spLocks noGrp="1"/>
          </p:cNvSpPr>
          <p:nvPr>
            <p:ph idx="1"/>
          </p:nvPr>
        </p:nvSpPr>
        <p:spPr/>
        <p:txBody>
          <a:bodyPr>
            <a:normAutofit/>
          </a:bodyPr>
          <a:lstStyle/>
          <a:p>
            <a:r>
              <a:rPr lang="en-US" sz="2400" dirty="0" smtClean="0"/>
              <a:t>Recall that the middle portion of our beam contains the planes of low stress, they aren’t bearing as much load as the ones on the top and bottom</a:t>
            </a:r>
          </a:p>
          <a:p>
            <a:r>
              <a:rPr lang="en-US" sz="2400" dirty="0" smtClean="0"/>
              <a:t>All the material in the middle of the beam is doing is adding weight and cost, and connecting the load bearing planes together</a:t>
            </a:r>
          </a:p>
          <a:p>
            <a:r>
              <a:rPr lang="en-US" sz="2400" dirty="0" smtClean="0"/>
              <a:t>So Let’s just get rid of it… </a:t>
            </a:r>
            <a:endParaRPr lang="en-US" sz="2400" dirty="0"/>
          </a:p>
        </p:txBody>
      </p:sp>
      <p:pic>
        <p:nvPicPr>
          <p:cNvPr id="27652" name="Picture 4" descr="http://www.huddlesteelbuildings.com/UserFolders/Our-Buildings/images/i-beam.jpg"/>
          <p:cNvPicPr>
            <a:picLocks noChangeAspect="1" noChangeArrowheads="1"/>
          </p:cNvPicPr>
          <p:nvPr/>
        </p:nvPicPr>
        <p:blipFill>
          <a:blip r:embed="rId2" cstate="print"/>
          <a:srcRect/>
          <a:stretch>
            <a:fillRect/>
          </a:stretch>
        </p:blipFill>
        <p:spPr bwMode="auto">
          <a:xfrm>
            <a:off x="4572000" y="3617705"/>
            <a:ext cx="3276600" cy="324029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I-beam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ubiquitous I-beam is shaped the way it is to maximize moment of inertia in bending and minimize weight</a:t>
            </a:r>
          </a:p>
          <a:p>
            <a:r>
              <a:rPr lang="en-US" dirty="0" smtClean="0"/>
              <a:t>It has a large middle height because height is cubed in the inertia equation but is skinny because the thickness is only to the first power. However at the top it extends out to maximize the material present in the high stress plane</a:t>
            </a:r>
          </a:p>
          <a:p>
            <a:r>
              <a:rPr lang="en-US" dirty="0" smtClean="0"/>
              <a:t>We can replace our square bar with an I-beam to take advantage of the optimized geometry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I-beam</a:t>
            </a:r>
            <a:endParaRPr lang="en-US" dirty="0"/>
          </a:p>
        </p:txBody>
      </p:sp>
      <p:sp>
        <p:nvSpPr>
          <p:cNvPr id="3" name="Content Placeholder 2"/>
          <p:cNvSpPr>
            <a:spLocks noGrp="1"/>
          </p:cNvSpPr>
          <p:nvPr>
            <p:ph idx="1"/>
          </p:nvPr>
        </p:nvSpPr>
        <p:spPr>
          <a:xfrm>
            <a:off x="457200" y="1600201"/>
            <a:ext cx="8229600" cy="1066800"/>
          </a:xfrm>
        </p:spPr>
        <p:txBody>
          <a:bodyPr>
            <a:normAutofit fontScale="70000" lnSpcReduction="20000"/>
          </a:bodyPr>
          <a:lstStyle/>
          <a:p>
            <a:r>
              <a:rPr lang="en-US" dirty="0" smtClean="0"/>
              <a:t>Our new area is .625 in^2, down 37.5% from 1 in^2</a:t>
            </a:r>
          </a:p>
          <a:p>
            <a:r>
              <a:rPr lang="en-US" dirty="0" smtClean="0"/>
              <a:t>Our new moment of inertia is  .075 in^4, which is only a 10% reduction from 1/12 in^4</a:t>
            </a:r>
            <a:endParaRPr lang="en-US" dirty="0"/>
          </a:p>
        </p:txBody>
      </p:sp>
      <p:sp>
        <p:nvSpPr>
          <p:cNvPr id="4" name="Rectangle 3"/>
          <p:cNvSpPr/>
          <p:nvPr/>
        </p:nvSpPr>
        <p:spPr>
          <a:xfrm>
            <a:off x="2971800" y="3276600"/>
            <a:ext cx="3276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971800" y="6019800"/>
            <a:ext cx="32766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5400000">
            <a:off x="3525980" y="4648200"/>
            <a:ext cx="22098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a:off x="2590800" y="3276600"/>
            <a:ext cx="0" cy="3276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886200" y="3810000"/>
            <a:ext cx="0" cy="2133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2971800" y="3048000"/>
            <a:ext cx="32004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4343400" y="4800600"/>
            <a:ext cx="533400" cy="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438400" y="4724400"/>
            <a:ext cx="394660" cy="369332"/>
          </a:xfrm>
          <a:prstGeom prst="rect">
            <a:avLst/>
          </a:prstGeom>
          <a:solidFill>
            <a:schemeClr val="bg1"/>
          </a:solidFill>
        </p:spPr>
        <p:txBody>
          <a:bodyPr wrap="none" rtlCol="0">
            <a:spAutoFit/>
          </a:bodyPr>
          <a:lstStyle/>
          <a:p>
            <a:r>
              <a:rPr lang="en-US" dirty="0" smtClean="0"/>
              <a:t>1”</a:t>
            </a:r>
            <a:endParaRPr lang="en-US" dirty="0"/>
          </a:p>
        </p:txBody>
      </p:sp>
      <p:sp>
        <p:nvSpPr>
          <p:cNvPr id="22" name="TextBox 21"/>
          <p:cNvSpPr txBox="1"/>
          <p:nvPr/>
        </p:nvSpPr>
        <p:spPr>
          <a:xfrm>
            <a:off x="4419600" y="2895600"/>
            <a:ext cx="394660" cy="369332"/>
          </a:xfrm>
          <a:prstGeom prst="rect">
            <a:avLst/>
          </a:prstGeom>
          <a:solidFill>
            <a:schemeClr val="bg1"/>
          </a:solidFill>
        </p:spPr>
        <p:txBody>
          <a:bodyPr wrap="none" rtlCol="0">
            <a:spAutoFit/>
          </a:bodyPr>
          <a:lstStyle/>
          <a:p>
            <a:r>
              <a:rPr lang="en-US" dirty="0" smtClean="0"/>
              <a:t>1”</a:t>
            </a:r>
            <a:endParaRPr lang="en-US" dirty="0"/>
          </a:p>
        </p:txBody>
      </p:sp>
      <p:sp>
        <p:nvSpPr>
          <p:cNvPr id="23" name="TextBox 22"/>
          <p:cNvSpPr txBox="1"/>
          <p:nvPr/>
        </p:nvSpPr>
        <p:spPr>
          <a:xfrm>
            <a:off x="3505200" y="4724400"/>
            <a:ext cx="572593" cy="369332"/>
          </a:xfrm>
          <a:prstGeom prst="rect">
            <a:avLst/>
          </a:prstGeom>
          <a:solidFill>
            <a:schemeClr val="bg1"/>
          </a:solidFill>
        </p:spPr>
        <p:txBody>
          <a:bodyPr wrap="none" rtlCol="0">
            <a:spAutoFit/>
          </a:bodyPr>
          <a:lstStyle/>
          <a:p>
            <a:r>
              <a:rPr lang="en-US" dirty="0" smtClean="0"/>
              <a:t>.75”</a:t>
            </a:r>
            <a:endParaRPr lang="en-US" dirty="0"/>
          </a:p>
        </p:txBody>
      </p:sp>
      <p:sp>
        <p:nvSpPr>
          <p:cNvPr id="24" name="TextBox 23"/>
          <p:cNvSpPr txBox="1"/>
          <p:nvPr/>
        </p:nvSpPr>
        <p:spPr>
          <a:xfrm>
            <a:off x="4343400" y="4343400"/>
            <a:ext cx="569387" cy="369332"/>
          </a:xfrm>
          <a:prstGeom prst="rect">
            <a:avLst/>
          </a:prstGeom>
          <a:solidFill>
            <a:schemeClr val="bg1"/>
          </a:solidFill>
        </p:spPr>
        <p:txBody>
          <a:bodyPr wrap="none" rtlCol="0">
            <a:spAutoFit/>
          </a:bodyPr>
          <a:lstStyle/>
          <a:p>
            <a:r>
              <a:rPr lang="en-US" dirty="0" smtClean="0"/>
              <a:t>.25”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US" dirty="0"/>
          </a:p>
        </p:txBody>
      </p:sp>
      <p:sp>
        <p:nvSpPr>
          <p:cNvPr id="4" name="Content Placeholder 3"/>
          <p:cNvSpPr>
            <a:spLocks noGrp="1"/>
          </p:cNvSpPr>
          <p:nvPr>
            <p:ph idx="1"/>
          </p:nvPr>
        </p:nvSpPr>
        <p:spPr/>
        <p:txBody>
          <a:bodyPr>
            <a:noAutofit/>
          </a:bodyPr>
          <a:lstStyle/>
          <a:p>
            <a:pPr>
              <a:buNone/>
            </a:pPr>
            <a:r>
              <a:rPr lang="en-US" sz="2200" dirty="0" smtClean="0"/>
              <a:t>Dear Michael,</a:t>
            </a:r>
          </a:p>
          <a:p>
            <a:pPr>
              <a:buNone/>
            </a:pPr>
            <a:r>
              <a:rPr lang="en-US" sz="2200" dirty="0"/>
              <a:t>	</a:t>
            </a:r>
            <a:r>
              <a:rPr lang="en-US" sz="2200" dirty="0" smtClean="0"/>
              <a:t>As you may or may not remember, I am the Kung Fu Master of differential geometry. I recently fought in a tournament and successfully defended my title against the forces of evil. As a reward a solid gold trophy depicting my victory was bestowed upon me, and I would like to display it on a shelf for all to see. Unfortunately all my shelves are covered in other trophies so I need to construct a new one. I have spent the last month using my math </a:t>
            </a:r>
            <a:r>
              <a:rPr lang="en-US" sz="2200" dirty="0" err="1" smtClean="0"/>
              <a:t>skillz</a:t>
            </a:r>
            <a:r>
              <a:rPr lang="en-US" sz="2200" dirty="0" smtClean="0"/>
              <a:t> to prove a volume exists where I want the shelf to be, but now I am stuck. Could you please help me design my trophy shelf?</a:t>
            </a:r>
          </a:p>
          <a:p>
            <a:pPr>
              <a:buNone/>
            </a:pPr>
            <a:endParaRPr lang="en-US" sz="2200" dirty="0"/>
          </a:p>
          <a:p>
            <a:pPr>
              <a:buNone/>
            </a:pPr>
            <a:r>
              <a:rPr lang="en-US" sz="2200" dirty="0" smtClean="0"/>
              <a:t>Yours in Math,</a:t>
            </a:r>
          </a:p>
          <a:p>
            <a:pPr>
              <a:buNone/>
            </a:pPr>
            <a:r>
              <a:rPr lang="en-US" sz="2200" dirty="0" smtClean="0"/>
              <a:t>Dr. Michael McCourt</a:t>
            </a:r>
            <a:endParaRPr lang="en-US" sz="2200" dirty="0"/>
          </a:p>
        </p:txBody>
      </p:sp>
      <p:sp>
        <p:nvSpPr>
          <p:cNvPr id="6" name="TextBox 5"/>
          <p:cNvSpPr txBox="1"/>
          <p:nvPr/>
        </p:nvSpPr>
        <p:spPr>
          <a:xfrm>
            <a:off x="3276600" y="6477000"/>
            <a:ext cx="2696572" cy="369332"/>
          </a:xfrm>
          <a:prstGeom prst="rect">
            <a:avLst/>
          </a:prstGeom>
          <a:noFill/>
        </p:spPr>
        <p:txBody>
          <a:bodyPr wrap="none" rtlCol="0">
            <a:spAutoFit/>
          </a:bodyPr>
          <a:lstStyle/>
          <a:p>
            <a:r>
              <a:rPr lang="en-US" dirty="0" smtClean="0"/>
              <a:t>*Problem may be fictitious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New stress in our beam</a:t>
            </a:r>
            <a:endParaRPr lang="en-US" dirty="0"/>
          </a:p>
        </p:txBody>
      </p:sp>
      <p:sp>
        <p:nvSpPr>
          <p:cNvPr id="3" name="Content Placeholder 2"/>
          <p:cNvSpPr>
            <a:spLocks noGrp="1"/>
          </p:cNvSpPr>
          <p:nvPr>
            <p:ph idx="1"/>
          </p:nvPr>
        </p:nvSpPr>
        <p:spPr/>
        <p:txBody>
          <a:bodyPr>
            <a:normAutofit fontScale="85000" lnSpcReduction="20000"/>
          </a:bodyPr>
          <a:lstStyle/>
          <a:p>
            <a:r>
              <a:rPr lang="en-US" sz="2800" dirty="0" smtClean="0"/>
              <a:t>Using an I-beam our new maximum stress on the shelf is 3200 psi, only slightly higher than the solid bar but only weighs and costs 62.5% as much</a:t>
            </a:r>
          </a:p>
          <a:p>
            <a:r>
              <a:rPr lang="en-US" sz="2800" dirty="0" smtClean="0"/>
              <a:t>You could use that money to buy Finite Element Analysis (FEA) software!</a:t>
            </a:r>
          </a:p>
          <a:p>
            <a:r>
              <a:rPr lang="en-US" sz="2800" dirty="0" smtClean="0"/>
              <a:t>In FEA software the computer will take a CAD model and cover it in a mesh of nodes, each node contains the physical properties of the material (like density and yield stress)</a:t>
            </a:r>
          </a:p>
          <a:p>
            <a:r>
              <a:rPr lang="en-US" sz="2800" dirty="0" smtClean="0"/>
              <a:t>Loading functions and boundary conditions are then applied to this matrix of nodes and the computer numerically integrates the effects on each node</a:t>
            </a:r>
          </a:p>
          <a:p>
            <a:r>
              <a:rPr lang="en-US" sz="2800" dirty="0" smtClean="0"/>
              <a:t>This is similar to our “tiny block” analysis but happens much faster</a:t>
            </a:r>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Finite Element Analysis</a:t>
            </a:r>
            <a:endParaRPr lang="en-US" dirty="0"/>
          </a:p>
        </p:txBody>
      </p:sp>
      <p:sp>
        <p:nvSpPr>
          <p:cNvPr id="3" name="Content Placeholder 2"/>
          <p:cNvSpPr>
            <a:spLocks noGrp="1"/>
          </p:cNvSpPr>
          <p:nvPr>
            <p:ph idx="1"/>
          </p:nvPr>
        </p:nvSpPr>
        <p:spPr/>
        <p:txBody>
          <a:bodyPr/>
          <a:lstStyle/>
          <a:p>
            <a:r>
              <a:rPr lang="en-US" sz="2400" dirty="0" smtClean="0"/>
              <a:t>This computer generated model of our I-beam demonstrates that the highest stress occurs at the wall, and also along the top and bottom of the beam. The same conclusions as us, the same methods as us, but it only needs a few seconds!</a:t>
            </a:r>
          </a:p>
          <a:p>
            <a:pPr>
              <a:buNone/>
            </a:pPr>
            <a:endParaRPr lang="en-US" dirty="0" smtClean="0"/>
          </a:p>
        </p:txBody>
      </p:sp>
      <p:pic>
        <p:nvPicPr>
          <p:cNvPr id="5" name="Picture 2"/>
          <p:cNvPicPr>
            <a:picLocks noChangeAspect="1" noChangeArrowheads="1"/>
          </p:cNvPicPr>
          <p:nvPr/>
        </p:nvPicPr>
        <p:blipFill>
          <a:blip r:embed="rId2" cstate="print"/>
          <a:srcRect/>
          <a:stretch>
            <a:fillRect/>
          </a:stretch>
        </p:blipFill>
        <p:spPr bwMode="auto">
          <a:xfrm>
            <a:off x="2133600" y="3284978"/>
            <a:ext cx="5105400" cy="357302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sz="2400" dirty="0" smtClean="0"/>
              <a:t>The two 12” I-beams with a weight reducing cross section will each experience a maximum stress of 3200 psi located at the anchor point on the wall.</a:t>
            </a:r>
          </a:p>
          <a:p>
            <a:r>
              <a:rPr lang="en-US" sz="2400" dirty="0" smtClean="0"/>
              <a:t>This maximum stress is more than 16 times greater than what our shelf can withstand</a:t>
            </a:r>
          </a:p>
          <a:p>
            <a:r>
              <a:rPr lang="en-US" sz="2400" dirty="0" smtClean="0"/>
              <a:t>Some may say it is still overbuilt</a:t>
            </a:r>
          </a:p>
        </p:txBody>
      </p:sp>
      <p:pic>
        <p:nvPicPr>
          <p:cNvPr id="34818" name="Picture 2"/>
          <p:cNvPicPr>
            <a:picLocks noChangeAspect="1" noChangeArrowheads="1"/>
          </p:cNvPicPr>
          <p:nvPr/>
        </p:nvPicPr>
        <p:blipFill>
          <a:blip r:embed="rId2" cstate="print"/>
          <a:srcRect/>
          <a:stretch>
            <a:fillRect/>
          </a:stretch>
        </p:blipFill>
        <p:spPr bwMode="auto">
          <a:xfrm>
            <a:off x="1219200" y="4495800"/>
            <a:ext cx="6692077"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pic>
        <p:nvPicPr>
          <p:cNvPr id="30723" name="Picture 3"/>
          <p:cNvPicPr>
            <a:picLocks noChangeAspect="1" noChangeArrowheads="1"/>
          </p:cNvPicPr>
          <p:nvPr/>
        </p:nvPicPr>
        <p:blipFill>
          <a:blip r:embed="rId2" cstate="print"/>
          <a:srcRect/>
          <a:stretch>
            <a:fillRect/>
          </a:stretch>
        </p:blipFill>
        <p:spPr bwMode="auto">
          <a:xfrm>
            <a:off x="2514600" y="1752600"/>
            <a:ext cx="4191000" cy="438593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 Design Variables</a:t>
            </a:r>
            <a:endParaRPr lang="en-US" dirty="0"/>
          </a:p>
        </p:txBody>
      </p:sp>
      <p:sp>
        <p:nvSpPr>
          <p:cNvPr id="3" name="Content Placeholder 2"/>
          <p:cNvSpPr>
            <a:spLocks noGrp="1"/>
          </p:cNvSpPr>
          <p:nvPr>
            <p:ph idx="1"/>
          </p:nvPr>
        </p:nvSpPr>
        <p:spPr>
          <a:xfrm>
            <a:off x="457200" y="1600201"/>
            <a:ext cx="8229600" cy="2286000"/>
          </a:xfrm>
        </p:spPr>
        <p:txBody>
          <a:bodyPr/>
          <a:lstStyle/>
          <a:p>
            <a:r>
              <a:rPr lang="en-US" dirty="0" smtClean="0"/>
              <a:t>Trophy is solid gold, and at 1/7 scale and weighs 80 lbs.</a:t>
            </a:r>
          </a:p>
          <a:p>
            <a:r>
              <a:rPr lang="en-US" dirty="0" smtClean="0"/>
              <a:t>The shelf will extend 1 foot from the wall, for optimum viewing angle</a:t>
            </a:r>
          </a:p>
          <a:p>
            <a:pPr>
              <a:buNone/>
            </a:pPr>
            <a:endParaRPr lang="en-US" dirty="0"/>
          </a:p>
        </p:txBody>
      </p:sp>
      <p:pic>
        <p:nvPicPr>
          <p:cNvPr id="1026" name="Picture 2" descr="http://www.boxfituk.com/images/uploads/Amateur-Trophy.gif"/>
          <p:cNvPicPr>
            <a:picLocks noChangeAspect="1" noChangeArrowheads="1"/>
          </p:cNvPicPr>
          <p:nvPr/>
        </p:nvPicPr>
        <p:blipFill>
          <a:blip r:embed="rId2" cstate="print"/>
          <a:srcRect/>
          <a:stretch>
            <a:fillRect/>
          </a:stretch>
        </p:blipFill>
        <p:spPr bwMode="auto">
          <a:xfrm>
            <a:off x="3733800" y="4114800"/>
            <a:ext cx="1600200" cy="246671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Solution</a:t>
            </a:r>
            <a:endParaRPr lang="en-US" dirty="0"/>
          </a:p>
        </p:txBody>
      </p:sp>
      <p:sp>
        <p:nvSpPr>
          <p:cNvPr id="3" name="Content Placeholder 2"/>
          <p:cNvSpPr>
            <a:spLocks noGrp="1"/>
          </p:cNvSpPr>
          <p:nvPr>
            <p:ph idx="1"/>
          </p:nvPr>
        </p:nvSpPr>
        <p:spPr>
          <a:xfrm>
            <a:off x="457200" y="1600201"/>
            <a:ext cx="8229600" cy="2743199"/>
          </a:xfrm>
        </p:spPr>
        <p:txBody>
          <a:bodyPr>
            <a:normAutofit fontScale="85000" lnSpcReduction="20000"/>
          </a:bodyPr>
          <a:lstStyle/>
          <a:p>
            <a:r>
              <a:rPr lang="en-US" dirty="0" smtClean="0"/>
              <a:t>Professor McCourt needs to supply a normal force of 80 lbs. 1 foot from the wall</a:t>
            </a:r>
          </a:p>
          <a:p>
            <a:r>
              <a:rPr lang="en-US" dirty="0" smtClean="0"/>
              <a:t>He needs a cantilevered beam, actually 2, one on each end of the shelf</a:t>
            </a:r>
          </a:p>
          <a:p>
            <a:pPr lvl="1"/>
            <a:r>
              <a:rPr lang="en-US" dirty="0" smtClean="0"/>
              <a:t>Each beam will therefore have to support 40 lbs. </a:t>
            </a:r>
          </a:p>
          <a:p>
            <a:r>
              <a:rPr lang="en-US" dirty="0" smtClean="0"/>
              <a:t>“Cantilevered” means only supported on one end, in this case that means: bolted to the wall</a:t>
            </a:r>
          </a:p>
        </p:txBody>
      </p:sp>
      <p:sp>
        <p:nvSpPr>
          <p:cNvPr id="4" name="Rectangle 3"/>
          <p:cNvSpPr/>
          <p:nvPr/>
        </p:nvSpPr>
        <p:spPr>
          <a:xfrm>
            <a:off x="1828800" y="4495800"/>
            <a:ext cx="76200" cy="2209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1600200" y="45720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600200" y="63246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600200" y="60960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600200" y="58674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00200" y="55626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600200" y="52578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600200" y="50292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4800600"/>
            <a:ext cx="228600" cy="2286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905000" y="5410200"/>
            <a:ext cx="3733800" cy="3048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Arrow Connector 15"/>
          <p:cNvCxnSpPr/>
          <p:nvPr/>
        </p:nvCxnSpPr>
        <p:spPr>
          <a:xfrm>
            <a:off x="1905000" y="5943600"/>
            <a:ext cx="37338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7" name="Down Arrow 16"/>
          <p:cNvSpPr/>
          <p:nvPr/>
        </p:nvSpPr>
        <p:spPr>
          <a:xfrm>
            <a:off x="5334000" y="4648200"/>
            <a:ext cx="381000" cy="749808"/>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5029200" y="4267200"/>
            <a:ext cx="956159" cy="369332"/>
          </a:xfrm>
          <a:prstGeom prst="rect">
            <a:avLst/>
          </a:prstGeom>
          <a:noFill/>
        </p:spPr>
        <p:txBody>
          <a:bodyPr wrap="none" rtlCol="0">
            <a:spAutoFit/>
          </a:bodyPr>
          <a:lstStyle/>
          <a:p>
            <a:r>
              <a:rPr lang="en-US" dirty="0" smtClean="0"/>
              <a:t>F=40 lbs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we make the beam out of?</a:t>
            </a:r>
            <a:endParaRPr lang="en-US" dirty="0"/>
          </a:p>
        </p:txBody>
      </p:sp>
      <p:sp>
        <p:nvSpPr>
          <p:cNvPr id="3" name="Content Placeholder 2"/>
          <p:cNvSpPr>
            <a:spLocks noGrp="1"/>
          </p:cNvSpPr>
          <p:nvPr>
            <p:ph idx="1"/>
          </p:nvPr>
        </p:nvSpPr>
        <p:spPr/>
        <p:txBody>
          <a:bodyPr/>
          <a:lstStyle/>
          <a:p>
            <a:r>
              <a:rPr lang="en-US" dirty="0" smtClean="0"/>
              <a:t>There are thousands of engineering materials, each designed for specific applications </a:t>
            </a:r>
          </a:p>
          <a:p>
            <a:pPr lvl="1"/>
            <a:r>
              <a:rPr lang="en-US" dirty="0" smtClean="0"/>
              <a:t>However most of these materials and applications are for things far fancier than a shelf</a:t>
            </a:r>
          </a:p>
          <a:p>
            <a:r>
              <a:rPr lang="en-US" dirty="0" smtClean="0"/>
              <a:t>We get to use Steel (specifically 1018 Cold Drawn)</a:t>
            </a:r>
          </a:p>
          <a:p>
            <a:pPr lvl="1"/>
            <a:r>
              <a:rPr lang="en-US" dirty="0" smtClean="0"/>
              <a:t>Steel is boring, but “strong” and cheap. Therefore an absolute favorite of lazy engineers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Steel: An Interlude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1018 Steel is designated as such because it is .18% carbon by weight and for the most part the rest is Iron</a:t>
            </a:r>
          </a:p>
          <a:p>
            <a:r>
              <a:rPr lang="en-US" dirty="0" smtClean="0"/>
              <a:t>Iron is normally a BCC crystal structure, which is how the individual atoms are arranged because it efficiently packs the atoms together in a minimum amount of space </a:t>
            </a:r>
          </a:p>
          <a:p>
            <a:pPr lvl="1"/>
            <a:r>
              <a:rPr lang="en-US" dirty="0" smtClean="0"/>
              <a:t>Minimum space means shortest chemical bonds and least energy to form the bond. </a:t>
            </a:r>
            <a:r>
              <a:rPr lang="en-US" dirty="0"/>
              <a:t>N</a:t>
            </a:r>
            <a:r>
              <a:rPr lang="en-US" dirty="0" smtClean="0"/>
              <a:t>ature never wants to try harder than it has to</a:t>
            </a:r>
          </a:p>
          <a:p>
            <a:r>
              <a:rPr lang="en-US" dirty="0" smtClean="0"/>
              <a:t>But then when the iron is heated to 2,000 F and a little carbon is added in, a miracle happens…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Austentite</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Iron actually undergoes a change in crystal structure and becomes FCC</a:t>
            </a:r>
          </a:p>
          <a:p>
            <a:r>
              <a:rPr lang="en-US" dirty="0" smtClean="0"/>
              <a:t>Just like salt can dissolve in water, Carbon can dissolve in Iron; and dissolves much better in a FCC structure than BCC</a:t>
            </a:r>
          </a:p>
          <a:p>
            <a:pPr lvl="1"/>
            <a:r>
              <a:rPr lang="en-US" dirty="0" smtClean="0"/>
              <a:t>The Carbon atoms are actually small enough to fit in the empty spaces between the Iron atoms</a:t>
            </a:r>
          </a:p>
          <a:p>
            <a:r>
              <a:rPr lang="en-US" dirty="0" smtClean="0"/>
              <a:t>Material Scientists call this Iron-Carbon mix </a:t>
            </a:r>
            <a:r>
              <a:rPr lang="en-US" dirty="0" err="1" smtClean="0"/>
              <a:t>Austentite</a:t>
            </a:r>
            <a:r>
              <a:rPr lang="en-US" dirty="0" smtClean="0"/>
              <a:t>, but add a few extra ingredients and its really just Steel</a:t>
            </a:r>
          </a:p>
          <a:p>
            <a:pPr lvl="1">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Crystal Geometry</a:t>
            </a:r>
            <a:endParaRPr lang="en-US" dirty="0"/>
          </a:p>
        </p:txBody>
      </p:sp>
      <p:sp>
        <p:nvSpPr>
          <p:cNvPr id="3" name="Content Placeholder 2"/>
          <p:cNvSpPr>
            <a:spLocks noGrp="1"/>
          </p:cNvSpPr>
          <p:nvPr>
            <p:ph idx="1"/>
          </p:nvPr>
        </p:nvSpPr>
        <p:spPr/>
        <p:txBody>
          <a:bodyPr>
            <a:normAutofit/>
          </a:bodyPr>
          <a:lstStyle/>
          <a:p>
            <a:r>
              <a:rPr lang="en-US" sz="2400" dirty="0" smtClean="0"/>
              <a:t>When a smaller atom is stuck in the crystal structure of a bigger one it is called an “</a:t>
            </a:r>
            <a:r>
              <a:rPr lang="en-US" sz="2400" dirty="0" err="1" smtClean="0"/>
              <a:t>interstitialcy</a:t>
            </a:r>
            <a:r>
              <a:rPr lang="en-US" sz="2400" dirty="0" smtClean="0"/>
              <a:t>”</a:t>
            </a:r>
          </a:p>
          <a:p>
            <a:r>
              <a:rPr lang="en-US" sz="2400" dirty="0" smtClean="0"/>
              <a:t>The red and blue volumes can contain </a:t>
            </a:r>
            <a:r>
              <a:rPr lang="en-US" sz="2400" dirty="0" err="1" smtClean="0"/>
              <a:t>interstitalcies</a:t>
            </a:r>
            <a:r>
              <a:rPr lang="en-US" sz="2400" dirty="0" smtClean="0"/>
              <a:t>, note they are an octahedron and tetrahedron respectively</a:t>
            </a:r>
          </a:p>
          <a:p>
            <a:endParaRPr lang="en-US" dirty="0" smtClean="0"/>
          </a:p>
          <a:p>
            <a:endParaRPr lang="en-US" dirty="0"/>
          </a:p>
          <a:p>
            <a:endParaRPr lang="en-US" dirty="0" smtClean="0"/>
          </a:p>
          <a:p>
            <a:pPr>
              <a:buNone/>
            </a:pPr>
            <a:endParaRPr lang="en-US" dirty="0" smtClean="0"/>
          </a:p>
          <a:p>
            <a:endParaRPr lang="en-US" dirty="0"/>
          </a:p>
        </p:txBody>
      </p:sp>
      <p:pic>
        <p:nvPicPr>
          <p:cNvPr id="16386" name="Picture 2" descr="File:Sites interstitiels cubique a faces centrees.svg"/>
          <p:cNvPicPr>
            <a:picLocks noChangeAspect="1" noChangeArrowheads="1"/>
          </p:cNvPicPr>
          <p:nvPr/>
        </p:nvPicPr>
        <p:blipFill>
          <a:blip r:embed="rId2" cstate="print"/>
          <a:srcRect/>
          <a:stretch>
            <a:fillRect/>
          </a:stretch>
        </p:blipFill>
        <p:spPr bwMode="auto">
          <a:xfrm>
            <a:off x="4800600" y="3505200"/>
            <a:ext cx="3048000" cy="3175000"/>
          </a:xfrm>
          <a:prstGeom prst="rect">
            <a:avLst/>
          </a:prstGeom>
          <a:noFill/>
        </p:spPr>
      </p:pic>
      <p:sp>
        <p:nvSpPr>
          <p:cNvPr id="7" name="TextBox 6"/>
          <p:cNvSpPr txBox="1"/>
          <p:nvPr/>
        </p:nvSpPr>
        <p:spPr>
          <a:xfrm>
            <a:off x="685800" y="3276600"/>
            <a:ext cx="4038600" cy="3416320"/>
          </a:xfrm>
          <a:prstGeom prst="rect">
            <a:avLst/>
          </a:prstGeom>
          <a:noFill/>
        </p:spPr>
        <p:txBody>
          <a:bodyPr wrap="square" rtlCol="0">
            <a:spAutoFit/>
          </a:bodyPr>
          <a:lstStyle/>
          <a:p>
            <a:pPr>
              <a:buFont typeface="Arial" pitchFamily="34" charset="0"/>
              <a:buChar char="•"/>
            </a:pPr>
            <a:r>
              <a:rPr lang="en-US" sz="2000" dirty="0" smtClean="0"/>
              <a:t> </a:t>
            </a:r>
            <a:r>
              <a:rPr lang="en-US" sz="2400" dirty="0" smtClean="0"/>
              <a:t>Of the many reasons why alloying other metals together improves their properties, one reason is the literal size of each atom and how  all the sizes can fit together in different ratios. The atoms get in each others way if they try to shift around</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Stress</a:t>
            </a:r>
            <a:endParaRPr lang="en-US" dirty="0"/>
          </a:p>
        </p:txBody>
      </p:sp>
      <p:sp>
        <p:nvSpPr>
          <p:cNvPr id="3" name="Content Placeholder 2"/>
          <p:cNvSpPr>
            <a:spLocks noGrp="1"/>
          </p:cNvSpPr>
          <p:nvPr>
            <p:ph idx="1"/>
          </p:nvPr>
        </p:nvSpPr>
        <p:spPr/>
        <p:txBody>
          <a:bodyPr>
            <a:noAutofit/>
          </a:bodyPr>
          <a:lstStyle/>
          <a:p>
            <a:r>
              <a:rPr lang="en-US" sz="2400" dirty="0" smtClean="0"/>
              <a:t>Steel is a real material (for making our real shelf), and experiences stress when a force is applied to it. Stress has units of force over area, or psi for our purposes</a:t>
            </a:r>
          </a:p>
          <a:p>
            <a:pPr lvl="1"/>
            <a:r>
              <a:rPr lang="en-US" sz="2400" dirty="0" smtClean="0"/>
              <a:t>Large force distributed over a large area leads to a small stress in the material</a:t>
            </a:r>
          </a:p>
          <a:p>
            <a:r>
              <a:rPr lang="en-US" sz="2400" dirty="0" smtClean="0"/>
              <a:t>All materials deform when experiencing stress, which is OK as long as the deformation is only temporary and it goes back to its original shape when unloaded. The amount of stress it takes to permanently deform the material is called the “yield stress” and is different for every material</a:t>
            </a:r>
          </a:p>
          <a:p>
            <a:r>
              <a:rPr lang="en-US" sz="2400" dirty="0" smtClean="0"/>
              <a:t>Thanks to our friend Carbon, 1018 CD Steel has a yield stress of 53,700 psi and we should make sure stresses in our beam don’t exceed that</a:t>
            </a:r>
            <a:endParaRPr lang="en-US"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1655</Words>
  <Application>Microsoft Office PowerPoint</Application>
  <PresentationFormat>On-screen Show (4:3)</PresentationFormat>
  <Paragraphs>109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The Geometry of Bending</vt:lpstr>
      <vt:lpstr>The Problem*</vt:lpstr>
      <vt:lpstr>Identify Design Variables</vt:lpstr>
      <vt:lpstr>The Solution</vt:lpstr>
      <vt:lpstr>What do we make the beam out of?</vt:lpstr>
      <vt:lpstr>Steel: An Interlude</vt:lpstr>
      <vt:lpstr>Austentite!</vt:lpstr>
      <vt:lpstr>Crystal Geometry</vt:lpstr>
      <vt:lpstr>Stress</vt:lpstr>
      <vt:lpstr>Stress in Bending</vt:lpstr>
      <vt:lpstr>Stress in Bending</vt:lpstr>
      <vt:lpstr>Area Moment of Inertia</vt:lpstr>
      <vt:lpstr>Moment of Inertia Proof for a Rectangle</vt:lpstr>
      <vt:lpstr>How is our cantilevered beam shaped?</vt:lpstr>
      <vt:lpstr>Stress in a Beam</vt:lpstr>
      <vt:lpstr>Stress in our Beam</vt:lpstr>
      <vt:lpstr>The I-beam</vt:lpstr>
      <vt:lpstr>The I-beam</vt:lpstr>
      <vt:lpstr>Our I-beam</vt:lpstr>
      <vt:lpstr>New stress in our beam</vt:lpstr>
      <vt:lpstr>Computer Finite Element Analysis</vt:lpstr>
      <vt:lpstr>Conclusion</vt:lpstr>
      <vt:lpstr>Thank You</vt:lpstr>
    </vt:vector>
  </TitlesOfParts>
  <Company>iit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Geometry of A Real Thing</dc:title>
  <dc:creator>mike turchinetz</dc:creator>
  <cp:lastModifiedBy>mike turchinetz</cp:lastModifiedBy>
  <cp:revision>73</cp:revision>
  <dcterms:created xsi:type="dcterms:W3CDTF">2012-11-11T18:40:46Z</dcterms:created>
  <dcterms:modified xsi:type="dcterms:W3CDTF">2012-11-13T19:59:44Z</dcterms:modified>
</cp:coreProperties>
</file>